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9" r:id="rId3"/>
    <p:sldId id="258" r:id="rId4"/>
    <p:sldId id="282" r:id="rId5"/>
    <p:sldId id="283" r:id="rId6"/>
    <p:sldId id="280" r:id="rId7"/>
    <p:sldId id="281" r:id="rId8"/>
    <p:sldId id="288" r:id="rId9"/>
    <p:sldId id="284" r:id="rId10"/>
    <p:sldId id="285" r:id="rId11"/>
    <p:sldId id="287" r:id="rId12"/>
    <p:sldId id="274" r:id="rId13"/>
    <p:sldId id="286" r:id="rId14"/>
    <p:sldId id="289" r:id="rId15"/>
    <p:sldId id="303" r:id="rId16"/>
    <p:sldId id="298" r:id="rId17"/>
    <p:sldId id="266" r:id="rId18"/>
    <p:sldId id="299" r:id="rId19"/>
    <p:sldId id="294" r:id="rId20"/>
    <p:sldId id="291" r:id="rId21"/>
    <p:sldId id="293" r:id="rId22"/>
    <p:sldId id="292" r:id="rId23"/>
    <p:sldId id="300" r:id="rId24"/>
    <p:sldId id="297" r:id="rId25"/>
    <p:sldId id="295" r:id="rId26"/>
    <p:sldId id="296" r:id="rId27"/>
    <p:sldId id="261" r:id="rId28"/>
    <p:sldId id="263" r:id="rId29"/>
    <p:sldId id="267" r:id="rId30"/>
    <p:sldId id="268" r:id="rId31"/>
    <p:sldId id="269" r:id="rId32"/>
    <p:sldId id="270" r:id="rId33"/>
    <p:sldId id="301" r:id="rId34"/>
    <p:sldId id="271" r:id="rId35"/>
    <p:sldId id="264" r:id="rId36"/>
    <p:sldId id="290" r:id="rId37"/>
    <p:sldId id="265" r:id="rId38"/>
    <p:sldId id="275" r:id="rId39"/>
    <p:sldId id="276" r:id="rId40"/>
    <p:sldId id="277" r:id="rId41"/>
    <p:sldId id="278" r:id="rId42"/>
    <p:sldId id="259" r:id="rId43"/>
    <p:sldId id="304" r:id="rId44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657DB"/>
    <a:srgbClr val="BD85E3"/>
    <a:srgbClr val="B9A1E5"/>
    <a:srgbClr val="6DB0DD"/>
    <a:srgbClr val="3BD9C2"/>
    <a:srgbClr val="BE6A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487" autoAdjust="0"/>
    <p:restoredTop sz="94667" autoAdjust="0"/>
  </p:normalViewPr>
  <p:slideViewPr>
    <p:cSldViewPr snapToGrid="0">
      <p:cViewPr varScale="1">
        <p:scale>
          <a:sx n="48" d="100"/>
          <a:sy n="48" d="100"/>
        </p:scale>
        <p:origin x="58" y="76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Modifiez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5A044-AC26-4313-8BF6-2EB35EE7676E}" type="datetimeFigureOut">
              <a:rPr lang="fr-FR" smtClean="0"/>
              <a:t>07/03/2018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549E8-55BF-4660-A4F8-1FC18FA431B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107331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5A044-AC26-4313-8BF6-2EB35EE7676E}" type="datetimeFigureOut">
              <a:rPr lang="fr-FR" smtClean="0"/>
              <a:t>07/03/2018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549E8-55BF-4660-A4F8-1FC18FA431B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070996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5A044-AC26-4313-8BF6-2EB35EE7676E}" type="datetimeFigureOut">
              <a:rPr lang="fr-FR" smtClean="0"/>
              <a:t>07/03/2018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549E8-55BF-4660-A4F8-1FC18FA431B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014213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5A044-AC26-4313-8BF6-2EB35EE7676E}" type="datetimeFigureOut">
              <a:rPr lang="fr-FR" smtClean="0"/>
              <a:t>07/03/2018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549E8-55BF-4660-A4F8-1FC18FA431B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063692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5A044-AC26-4313-8BF6-2EB35EE7676E}" type="datetimeFigureOut">
              <a:rPr lang="fr-FR" smtClean="0"/>
              <a:t>07/03/2018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549E8-55BF-4660-A4F8-1FC18FA431B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30395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5A044-AC26-4313-8BF6-2EB35EE7676E}" type="datetimeFigureOut">
              <a:rPr lang="fr-FR" smtClean="0"/>
              <a:t>07/03/2018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549E8-55BF-4660-A4F8-1FC18FA431B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305621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5A044-AC26-4313-8BF6-2EB35EE7676E}" type="datetimeFigureOut">
              <a:rPr lang="fr-FR" smtClean="0"/>
              <a:t>07/03/2018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549E8-55BF-4660-A4F8-1FC18FA431B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455322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5A044-AC26-4313-8BF6-2EB35EE7676E}" type="datetimeFigureOut">
              <a:rPr lang="fr-FR" smtClean="0"/>
              <a:t>07/03/2018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549E8-55BF-4660-A4F8-1FC18FA431B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434767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5A044-AC26-4313-8BF6-2EB35EE7676E}" type="datetimeFigureOut">
              <a:rPr lang="fr-FR" smtClean="0"/>
              <a:t>07/03/2018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549E8-55BF-4660-A4F8-1FC18FA431B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286633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5A044-AC26-4313-8BF6-2EB35EE7676E}" type="datetimeFigureOut">
              <a:rPr lang="fr-FR" smtClean="0"/>
              <a:t>07/03/2018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549E8-55BF-4660-A4F8-1FC18FA431B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632582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5A044-AC26-4313-8BF6-2EB35EE7676E}" type="datetimeFigureOut">
              <a:rPr lang="fr-FR" smtClean="0"/>
              <a:t>07/03/2018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549E8-55BF-4660-A4F8-1FC18FA431B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71986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95A044-AC26-4313-8BF6-2EB35EE7676E}" type="datetimeFigureOut">
              <a:rPr lang="fr-FR" smtClean="0"/>
              <a:t>07/03/2018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E549E8-55BF-4660-A4F8-1FC18FA431B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853689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2.jp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1.jpg"/><Relationship Id="rId5" Type="http://schemas.openxmlformats.org/officeDocument/2006/relationships/image" Target="../media/image10.png"/><Relationship Id="rId10" Type="http://schemas.openxmlformats.org/officeDocument/2006/relationships/image" Target="../media/image15.jpg"/><Relationship Id="rId4" Type="http://schemas.openxmlformats.org/officeDocument/2006/relationships/image" Target="../media/image9.png"/><Relationship Id="rId9" Type="http://schemas.openxmlformats.org/officeDocument/2006/relationships/image" Target="../media/image14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2.jp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1.jpg"/><Relationship Id="rId5" Type="http://schemas.openxmlformats.org/officeDocument/2006/relationships/image" Target="../media/image10.png"/><Relationship Id="rId10" Type="http://schemas.openxmlformats.org/officeDocument/2006/relationships/image" Target="../media/image15.jpg"/><Relationship Id="rId4" Type="http://schemas.openxmlformats.org/officeDocument/2006/relationships/image" Target="../media/image9.png"/><Relationship Id="rId9" Type="http://schemas.openxmlformats.org/officeDocument/2006/relationships/image" Target="../media/image14.jp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4.png"/><Relationship Id="rId7" Type="http://schemas.openxmlformats.org/officeDocument/2006/relationships/image" Target="../media/image18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0.png"/><Relationship Id="rId5" Type="http://schemas.openxmlformats.org/officeDocument/2006/relationships/image" Target="../media/image160.png"/><Relationship Id="rId4" Type="http://schemas.openxmlformats.org/officeDocument/2006/relationships/image" Target="../media/image15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3BD9C2"/>
            </a:gs>
            <a:gs pos="59000">
              <a:srgbClr val="6DB0DD"/>
            </a:gs>
            <a:gs pos="94000">
              <a:srgbClr val="9657DB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3214103" y="3654739"/>
            <a:ext cx="534793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9600" b="1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Face Key</a:t>
            </a:r>
            <a:endParaRPr lang="fr-FR" sz="9600" b="1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1821" y="815370"/>
            <a:ext cx="3612502" cy="3612502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5024" y="326458"/>
            <a:ext cx="1720949" cy="1083287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3078649" y="6310249"/>
            <a:ext cx="56188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Matthieu Vilain &amp; Quentin </a:t>
            </a:r>
            <a:r>
              <a:rPr lang="fr-FR" b="1" dirty="0" err="1" smtClean="0">
                <a:solidFill>
                  <a:schemeClr val="bg1"/>
                </a:solidFill>
                <a:latin typeface="Product Sans" panose="020B0403030502040203" pitchFamily="34" charset="0"/>
              </a:rPr>
              <a:t>Gerard</a:t>
            </a:r>
            <a:r>
              <a:rPr lang="fr-FR" b="1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 &amp; Louis L’</a:t>
            </a:r>
            <a:r>
              <a:rPr lang="fr-FR" b="1" dirty="0" err="1" smtClean="0">
                <a:solidFill>
                  <a:schemeClr val="bg1"/>
                </a:solidFill>
                <a:latin typeface="Product Sans" panose="020B0403030502040203" pitchFamily="34" charset="0"/>
              </a:rPr>
              <a:t>Haridon</a:t>
            </a:r>
            <a:endParaRPr lang="fr-FR" b="1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4066900" y="5940917"/>
            <a:ext cx="3642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Projet de synthèse L3 2017/2018</a:t>
            </a:r>
            <a:endParaRPr lang="fr-FR" b="1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3053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e libre 3"/>
          <p:cNvSpPr/>
          <p:nvPr/>
        </p:nvSpPr>
        <p:spPr>
          <a:xfrm>
            <a:off x="-1" y="-9427"/>
            <a:ext cx="12198285" cy="1753386"/>
          </a:xfrm>
          <a:custGeom>
            <a:avLst/>
            <a:gdLst>
              <a:gd name="connsiteX0" fmla="*/ 0 w 12207712"/>
              <a:gd name="connsiteY0" fmla="*/ 0 h 1706252"/>
              <a:gd name="connsiteX1" fmla="*/ 12207712 w 12207712"/>
              <a:gd name="connsiteY1" fmla="*/ 0 h 1706252"/>
              <a:gd name="connsiteX2" fmla="*/ 12198285 w 12207712"/>
              <a:gd name="connsiteY2" fmla="*/ 688157 h 1706252"/>
              <a:gd name="connsiteX3" fmla="*/ 9427 w 12207712"/>
              <a:gd name="connsiteY3" fmla="*/ 1706252 h 1706252"/>
              <a:gd name="connsiteX4" fmla="*/ 0 w 12207712"/>
              <a:gd name="connsiteY4" fmla="*/ 0 h 1706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7712" h="1706252">
                <a:moveTo>
                  <a:pt x="0" y="0"/>
                </a:moveTo>
                <a:lnTo>
                  <a:pt x="12207712" y="0"/>
                </a:lnTo>
                <a:lnTo>
                  <a:pt x="12198285" y="688157"/>
                </a:lnTo>
                <a:lnTo>
                  <a:pt x="9427" y="1706252"/>
                </a:lnTo>
                <a:cubicBezTo>
                  <a:pt x="6285" y="1143786"/>
                  <a:pt x="3142" y="581320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59000">
                <a:srgbClr val="6DB0DD"/>
              </a:gs>
              <a:gs pos="94000">
                <a:srgbClr val="9657DB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Forme libre 4"/>
          <p:cNvSpPr/>
          <p:nvPr/>
        </p:nvSpPr>
        <p:spPr>
          <a:xfrm>
            <a:off x="10109508" y="6438507"/>
            <a:ext cx="2088777" cy="419493"/>
          </a:xfrm>
          <a:custGeom>
            <a:avLst/>
            <a:gdLst>
              <a:gd name="connsiteX0" fmla="*/ 0 w 2088777"/>
              <a:gd name="connsiteY0" fmla="*/ 573741 h 573741"/>
              <a:gd name="connsiteX1" fmla="*/ 2088777 w 2088777"/>
              <a:gd name="connsiteY1" fmla="*/ 573741 h 573741"/>
              <a:gd name="connsiteX2" fmla="*/ 2088777 w 2088777"/>
              <a:gd name="connsiteY2" fmla="*/ 0 h 573741"/>
              <a:gd name="connsiteX3" fmla="*/ 0 w 2088777"/>
              <a:gd name="connsiteY3" fmla="*/ 573741 h 573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8777" h="573741">
                <a:moveTo>
                  <a:pt x="0" y="573741"/>
                </a:moveTo>
                <a:lnTo>
                  <a:pt x="2088777" y="573741"/>
                </a:lnTo>
                <a:lnTo>
                  <a:pt x="2088777" y="0"/>
                </a:lnTo>
                <a:lnTo>
                  <a:pt x="0" y="573741"/>
                </a:ln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75000">
                <a:srgbClr val="6DB0DD"/>
              </a:gs>
              <a:gs pos="100000">
                <a:srgbClr val="BD85E3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Titre 1"/>
          <p:cNvSpPr>
            <a:spLocks noGrp="1"/>
          </p:cNvSpPr>
          <p:nvPr>
            <p:ph type="title"/>
          </p:nvPr>
        </p:nvSpPr>
        <p:spPr>
          <a:xfrm>
            <a:off x="160256" y="75414"/>
            <a:ext cx="10515600" cy="1325563"/>
          </a:xfrm>
          <a:noFill/>
        </p:spPr>
        <p:txBody>
          <a:bodyPr/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Choix techniques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11856720" y="6488668"/>
            <a:ext cx="294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1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3792997" y="2013112"/>
            <a:ext cx="16860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Diff</a:t>
            </a:r>
            <a:r>
              <a:rPr lang="fr-FR" dirty="0" smtClean="0"/>
              <a:t> choix -&gt; +/- </a:t>
            </a:r>
          </a:p>
          <a:p>
            <a:r>
              <a:rPr lang="fr-FR" dirty="0" smtClean="0"/>
              <a:t>Etude marché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05288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e libre 3"/>
          <p:cNvSpPr/>
          <p:nvPr/>
        </p:nvSpPr>
        <p:spPr>
          <a:xfrm>
            <a:off x="-1" y="-9427"/>
            <a:ext cx="12198285" cy="1753386"/>
          </a:xfrm>
          <a:custGeom>
            <a:avLst/>
            <a:gdLst>
              <a:gd name="connsiteX0" fmla="*/ 0 w 12207712"/>
              <a:gd name="connsiteY0" fmla="*/ 0 h 1706252"/>
              <a:gd name="connsiteX1" fmla="*/ 12207712 w 12207712"/>
              <a:gd name="connsiteY1" fmla="*/ 0 h 1706252"/>
              <a:gd name="connsiteX2" fmla="*/ 12198285 w 12207712"/>
              <a:gd name="connsiteY2" fmla="*/ 688157 h 1706252"/>
              <a:gd name="connsiteX3" fmla="*/ 9427 w 12207712"/>
              <a:gd name="connsiteY3" fmla="*/ 1706252 h 1706252"/>
              <a:gd name="connsiteX4" fmla="*/ 0 w 12207712"/>
              <a:gd name="connsiteY4" fmla="*/ 0 h 1706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7712" h="1706252">
                <a:moveTo>
                  <a:pt x="0" y="0"/>
                </a:moveTo>
                <a:lnTo>
                  <a:pt x="12207712" y="0"/>
                </a:lnTo>
                <a:lnTo>
                  <a:pt x="12198285" y="688157"/>
                </a:lnTo>
                <a:lnTo>
                  <a:pt x="9427" y="1706252"/>
                </a:lnTo>
                <a:cubicBezTo>
                  <a:pt x="6285" y="1143786"/>
                  <a:pt x="3142" y="581320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59000">
                <a:srgbClr val="6DB0DD"/>
              </a:gs>
              <a:gs pos="94000">
                <a:srgbClr val="9657DB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Forme libre 4"/>
          <p:cNvSpPr/>
          <p:nvPr/>
        </p:nvSpPr>
        <p:spPr>
          <a:xfrm>
            <a:off x="10109508" y="6438507"/>
            <a:ext cx="2088777" cy="419493"/>
          </a:xfrm>
          <a:custGeom>
            <a:avLst/>
            <a:gdLst>
              <a:gd name="connsiteX0" fmla="*/ 0 w 2088777"/>
              <a:gd name="connsiteY0" fmla="*/ 573741 h 573741"/>
              <a:gd name="connsiteX1" fmla="*/ 2088777 w 2088777"/>
              <a:gd name="connsiteY1" fmla="*/ 573741 h 573741"/>
              <a:gd name="connsiteX2" fmla="*/ 2088777 w 2088777"/>
              <a:gd name="connsiteY2" fmla="*/ 0 h 573741"/>
              <a:gd name="connsiteX3" fmla="*/ 0 w 2088777"/>
              <a:gd name="connsiteY3" fmla="*/ 573741 h 573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8777" h="573741">
                <a:moveTo>
                  <a:pt x="0" y="573741"/>
                </a:moveTo>
                <a:lnTo>
                  <a:pt x="2088777" y="573741"/>
                </a:lnTo>
                <a:lnTo>
                  <a:pt x="2088777" y="0"/>
                </a:lnTo>
                <a:lnTo>
                  <a:pt x="0" y="573741"/>
                </a:ln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75000">
                <a:srgbClr val="6DB0DD"/>
              </a:gs>
              <a:gs pos="100000">
                <a:srgbClr val="BD85E3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Titre 1"/>
          <p:cNvSpPr>
            <a:spLocks noGrp="1"/>
          </p:cNvSpPr>
          <p:nvPr>
            <p:ph type="title"/>
          </p:nvPr>
        </p:nvSpPr>
        <p:spPr>
          <a:xfrm>
            <a:off x="160256" y="75414"/>
            <a:ext cx="10515600" cy="1325563"/>
          </a:xfrm>
          <a:noFill/>
        </p:spPr>
        <p:txBody>
          <a:bodyPr/>
          <a:lstStyle/>
          <a:p>
            <a:r>
              <a:rPr lang="fr-FR" smtClean="0">
                <a:solidFill>
                  <a:schemeClr val="bg1"/>
                </a:solidFill>
                <a:latin typeface="Product Sans" panose="020B0403030502040203" pitchFamily="34" charset="0"/>
              </a:rPr>
              <a:t>Intégration de l’IHM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11856720" y="6488668"/>
            <a:ext cx="294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1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8" name="Rectangle à coins arrondis 7"/>
          <p:cNvSpPr/>
          <p:nvPr/>
        </p:nvSpPr>
        <p:spPr>
          <a:xfrm>
            <a:off x="801277" y="2323707"/>
            <a:ext cx="4270343" cy="4232635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à coins arrondis 8"/>
          <p:cNvSpPr/>
          <p:nvPr/>
        </p:nvSpPr>
        <p:spPr>
          <a:xfrm>
            <a:off x="7005685" y="2323706"/>
            <a:ext cx="4270343" cy="4232635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ZoneTexte 9"/>
          <p:cNvSpPr txBox="1"/>
          <p:nvPr/>
        </p:nvSpPr>
        <p:spPr>
          <a:xfrm>
            <a:off x="2247798" y="1677375"/>
            <a:ext cx="13773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 smtClean="0">
                <a:latin typeface="Product Sans" panose="020B0403030502040203" pitchFamily="34" charset="0"/>
              </a:rPr>
              <a:t>Client</a:t>
            </a:r>
            <a:endParaRPr lang="fr-FR" sz="3600" dirty="0">
              <a:latin typeface="Product Sans" panose="020B0403030502040203" pitchFamily="34" charset="0"/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8266257" y="1677374"/>
            <a:ext cx="17491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 smtClean="0">
                <a:latin typeface="Product Sans" panose="020B0403030502040203" pitchFamily="34" charset="0"/>
              </a:rPr>
              <a:t>Serveur</a:t>
            </a:r>
            <a:endParaRPr lang="fr-FR" sz="3600" dirty="0">
              <a:latin typeface="Product Sans" panose="020B0403030502040203" pitchFamily="34" charset="0"/>
            </a:endParaRPr>
          </a:p>
        </p:txBody>
      </p:sp>
      <p:sp>
        <p:nvSpPr>
          <p:cNvPr id="12" name="Rectangle à coins arrondis 11"/>
          <p:cNvSpPr/>
          <p:nvPr/>
        </p:nvSpPr>
        <p:spPr>
          <a:xfrm>
            <a:off x="2837959" y="3841421"/>
            <a:ext cx="1574277" cy="119720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smtClean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Code C</a:t>
            </a:r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3" name="Rectangle à coins arrondis 12"/>
          <p:cNvSpPr/>
          <p:nvPr/>
        </p:nvSpPr>
        <p:spPr>
          <a:xfrm>
            <a:off x="7665068" y="3841421"/>
            <a:ext cx="1574277" cy="1197204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Code C</a:t>
            </a:r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4" name="Cylindre 13"/>
          <p:cNvSpPr/>
          <p:nvPr/>
        </p:nvSpPr>
        <p:spPr>
          <a:xfrm>
            <a:off x="9766169" y="2705493"/>
            <a:ext cx="1013067" cy="1338606"/>
          </a:xfrm>
          <a:prstGeom prst="can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BDD</a:t>
            </a:r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5" name="Rectangle à coins arrondis 14"/>
          <p:cNvSpPr/>
          <p:nvPr/>
        </p:nvSpPr>
        <p:spPr>
          <a:xfrm>
            <a:off x="7835289" y="5453714"/>
            <a:ext cx="1233835" cy="970964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Python</a:t>
            </a:r>
          </a:p>
          <a:p>
            <a:pPr algn="ctr"/>
            <a:endParaRPr lang="fr-FR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6" name="Rectangle à coins arrondis 15"/>
          <p:cNvSpPr/>
          <p:nvPr/>
        </p:nvSpPr>
        <p:spPr>
          <a:xfrm>
            <a:off x="3016022" y="5490952"/>
            <a:ext cx="1233835" cy="970964"/>
          </a:xfrm>
          <a:prstGeom prst="round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Python</a:t>
            </a:r>
          </a:p>
          <a:p>
            <a:pPr algn="ctr"/>
            <a:endParaRPr lang="fr-FR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7" name="Rectangle à coins arrondis 16"/>
          <p:cNvSpPr/>
          <p:nvPr/>
        </p:nvSpPr>
        <p:spPr>
          <a:xfrm>
            <a:off x="1329179" y="2969443"/>
            <a:ext cx="1197205" cy="87197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JavaScript</a:t>
            </a:r>
          </a:p>
          <a:p>
            <a:pPr algn="ctr"/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8" name="Image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1824" y="3997460"/>
            <a:ext cx="307261" cy="307261"/>
          </a:xfrm>
          <a:prstGeom prst="rect">
            <a:avLst/>
          </a:prstGeom>
        </p:spPr>
      </p:pic>
      <p:sp>
        <p:nvSpPr>
          <p:cNvPr id="19" name="Ellipse 18"/>
          <p:cNvSpPr/>
          <p:nvPr/>
        </p:nvSpPr>
        <p:spPr>
          <a:xfrm>
            <a:off x="3326238" y="5924627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Ellipse 19"/>
          <p:cNvSpPr/>
          <p:nvPr/>
        </p:nvSpPr>
        <p:spPr>
          <a:xfrm>
            <a:off x="3326237" y="6029029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Ellipse 20"/>
          <p:cNvSpPr/>
          <p:nvPr/>
        </p:nvSpPr>
        <p:spPr>
          <a:xfrm>
            <a:off x="3326237" y="612964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Ellipse 21"/>
          <p:cNvSpPr/>
          <p:nvPr/>
        </p:nvSpPr>
        <p:spPr>
          <a:xfrm>
            <a:off x="3326237" y="623025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Ellipse 22"/>
          <p:cNvSpPr/>
          <p:nvPr/>
        </p:nvSpPr>
        <p:spPr>
          <a:xfrm>
            <a:off x="3893928" y="5924627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Ellipse 23"/>
          <p:cNvSpPr/>
          <p:nvPr/>
        </p:nvSpPr>
        <p:spPr>
          <a:xfrm>
            <a:off x="3893927" y="6029029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Ellipse 24"/>
          <p:cNvSpPr/>
          <p:nvPr/>
        </p:nvSpPr>
        <p:spPr>
          <a:xfrm>
            <a:off x="3893927" y="612964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Ellipse 25"/>
          <p:cNvSpPr/>
          <p:nvPr/>
        </p:nvSpPr>
        <p:spPr>
          <a:xfrm>
            <a:off x="3893927" y="623025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Ellipse 26"/>
          <p:cNvSpPr/>
          <p:nvPr/>
        </p:nvSpPr>
        <p:spPr>
          <a:xfrm>
            <a:off x="3610082" y="598641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Ellipse 27"/>
          <p:cNvSpPr/>
          <p:nvPr/>
        </p:nvSpPr>
        <p:spPr>
          <a:xfrm>
            <a:off x="3610081" y="609081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Ellipse 28"/>
          <p:cNvSpPr/>
          <p:nvPr/>
        </p:nvSpPr>
        <p:spPr>
          <a:xfrm>
            <a:off x="3610081" y="6191423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2" name="Connecteur droit 31"/>
          <p:cNvCxnSpPr>
            <a:stCxn id="19" idx="6"/>
            <a:endCxn id="27" idx="2"/>
          </p:cNvCxnSpPr>
          <p:nvPr/>
        </p:nvCxnSpPr>
        <p:spPr>
          <a:xfrm>
            <a:off x="3371957" y="5947487"/>
            <a:ext cx="238125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33"/>
          <p:cNvCxnSpPr>
            <a:stCxn id="19" idx="6"/>
            <a:endCxn id="28" idx="2"/>
          </p:cNvCxnSpPr>
          <p:nvPr/>
        </p:nvCxnSpPr>
        <p:spPr>
          <a:xfrm>
            <a:off x="3371957" y="5947487"/>
            <a:ext cx="238124" cy="1661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36"/>
          <p:cNvCxnSpPr>
            <a:stCxn id="19" idx="6"/>
            <a:endCxn id="29" idx="2"/>
          </p:cNvCxnSpPr>
          <p:nvPr/>
        </p:nvCxnSpPr>
        <p:spPr>
          <a:xfrm>
            <a:off x="3371957" y="5947487"/>
            <a:ext cx="238124" cy="2667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39"/>
          <p:cNvCxnSpPr>
            <a:stCxn id="20" idx="6"/>
            <a:endCxn id="27" idx="2"/>
          </p:cNvCxnSpPr>
          <p:nvPr/>
        </p:nvCxnSpPr>
        <p:spPr>
          <a:xfrm flipV="1">
            <a:off x="3371956" y="6009270"/>
            <a:ext cx="238126" cy="426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42"/>
          <p:cNvCxnSpPr>
            <a:stCxn id="20" idx="6"/>
            <a:endCxn id="28" idx="2"/>
          </p:cNvCxnSpPr>
          <p:nvPr/>
        </p:nvCxnSpPr>
        <p:spPr>
          <a:xfrm>
            <a:off x="3371956" y="6051889"/>
            <a:ext cx="238125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eur droit 45"/>
          <p:cNvCxnSpPr>
            <a:stCxn id="20" idx="6"/>
            <a:endCxn id="29" idx="2"/>
          </p:cNvCxnSpPr>
          <p:nvPr/>
        </p:nvCxnSpPr>
        <p:spPr>
          <a:xfrm>
            <a:off x="3371956" y="6051889"/>
            <a:ext cx="238125" cy="1623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droit 48"/>
          <p:cNvCxnSpPr>
            <a:stCxn id="21" idx="6"/>
            <a:endCxn id="27" idx="2"/>
          </p:cNvCxnSpPr>
          <p:nvPr/>
        </p:nvCxnSpPr>
        <p:spPr>
          <a:xfrm flipV="1">
            <a:off x="3371956" y="6009270"/>
            <a:ext cx="238126" cy="1432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eur droit 51"/>
          <p:cNvCxnSpPr>
            <a:stCxn id="21" idx="6"/>
            <a:endCxn id="28" idx="2"/>
          </p:cNvCxnSpPr>
          <p:nvPr/>
        </p:nvCxnSpPr>
        <p:spPr>
          <a:xfrm flipV="1">
            <a:off x="3371956" y="6113672"/>
            <a:ext cx="238125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eur droit 54"/>
          <p:cNvCxnSpPr>
            <a:stCxn id="21" idx="6"/>
            <a:endCxn id="29" idx="2"/>
          </p:cNvCxnSpPr>
          <p:nvPr/>
        </p:nvCxnSpPr>
        <p:spPr>
          <a:xfrm>
            <a:off x="3371956" y="6152500"/>
            <a:ext cx="238125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eur droit 57"/>
          <p:cNvCxnSpPr>
            <a:stCxn id="22" idx="6"/>
            <a:endCxn id="27" idx="2"/>
          </p:cNvCxnSpPr>
          <p:nvPr/>
        </p:nvCxnSpPr>
        <p:spPr>
          <a:xfrm flipV="1">
            <a:off x="3371956" y="6009270"/>
            <a:ext cx="238126" cy="2438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 droit 62"/>
          <p:cNvCxnSpPr>
            <a:stCxn id="22" idx="6"/>
          </p:cNvCxnSpPr>
          <p:nvPr/>
        </p:nvCxnSpPr>
        <p:spPr>
          <a:xfrm flipV="1">
            <a:off x="3371956" y="6113672"/>
            <a:ext cx="238125" cy="1394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eur droit 65"/>
          <p:cNvCxnSpPr>
            <a:stCxn id="22" idx="6"/>
            <a:endCxn id="29" idx="2"/>
          </p:cNvCxnSpPr>
          <p:nvPr/>
        </p:nvCxnSpPr>
        <p:spPr>
          <a:xfrm flipV="1">
            <a:off x="3371956" y="6214283"/>
            <a:ext cx="238125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eur droit 68"/>
          <p:cNvCxnSpPr>
            <a:endCxn id="23" idx="2"/>
          </p:cNvCxnSpPr>
          <p:nvPr/>
        </p:nvCxnSpPr>
        <p:spPr>
          <a:xfrm flipV="1">
            <a:off x="3655800" y="5947487"/>
            <a:ext cx="238128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eur droit 71"/>
          <p:cNvCxnSpPr>
            <a:stCxn id="27" idx="6"/>
          </p:cNvCxnSpPr>
          <p:nvPr/>
        </p:nvCxnSpPr>
        <p:spPr>
          <a:xfrm>
            <a:off x="3655801" y="6009270"/>
            <a:ext cx="238126" cy="426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eur droit 74"/>
          <p:cNvCxnSpPr/>
          <p:nvPr/>
        </p:nvCxnSpPr>
        <p:spPr>
          <a:xfrm>
            <a:off x="3655800" y="6009270"/>
            <a:ext cx="238127" cy="1432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cteur droit 77"/>
          <p:cNvCxnSpPr>
            <a:endCxn id="26" idx="2"/>
          </p:cNvCxnSpPr>
          <p:nvPr/>
        </p:nvCxnSpPr>
        <p:spPr>
          <a:xfrm>
            <a:off x="3655800" y="6009270"/>
            <a:ext cx="238127" cy="2438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necteur droit 80"/>
          <p:cNvCxnSpPr>
            <a:stCxn id="28" idx="6"/>
            <a:endCxn id="23" idx="2"/>
          </p:cNvCxnSpPr>
          <p:nvPr/>
        </p:nvCxnSpPr>
        <p:spPr>
          <a:xfrm flipV="1">
            <a:off x="3655800" y="5947487"/>
            <a:ext cx="238128" cy="1661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necteur droit 83"/>
          <p:cNvCxnSpPr>
            <a:stCxn id="28" idx="6"/>
            <a:endCxn id="24" idx="2"/>
          </p:cNvCxnSpPr>
          <p:nvPr/>
        </p:nvCxnSpPr>
        <p:spPr>
          <a:xfrm flipV="1">
            <a:off x="3655800" y="6051889"/>
            <a:ext cx="238127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cteur droit 87"/>
          <p:cNvCxnSpPr>
            <a:stCxn id="28" idx="6"/>
            <a:endCxn id="25" idx="2"/>
          </p:cNvCxnSpPr>
          <p:nvPr/>
        </p:nvCxnSpPr>
        <p:spPr>
          <a:xfrm>
            <a:off x="3655800" y="6113672"/>
            <a:ext cx="238127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Connecteur droit 90"/>
          <p:cNvCxnSpPr>
            <a:stCxn id="28" idx="6"/>
            <a:endCxn id="26" idx="2"/>
          </p:cNvCxnSpPr>
          <p:nvPr/>
        </p:nvCxnSpPr>
        <p:spPr>
          <a:xfrm>
            <a:off x="3655800" y="6113672"/>
            <a:ext cx="238127" cy="1394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necteur droit 94"/>
          <p:cNvCxnSpPr>
            <a:stCxn id="29" idx="6"/>
            <a:endCxn id="23" idx="2"/>
          </p:cNvCxnSpPr>
          <p:nvPr/>
        </p:nvCxnSpPr>
        <p:spPr>
          <a:xfrm flipV="1">
            <a:off x="3655800" y="5947487"/>
            <a:ext cx="238128" cy="2667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Connecteur droit 99"/>
          <p:cNvCxnSpPr>
            <a:stCxn id="29" idx="6"/>
            <a:endCxn id="24" idx="2"/>
          </p:cNvCxnSpPr>
          <p:nvPr/>
        </p:nvCxnSpPr>
        <p:spPr>
          <a:xfrm flipV="1">
            <a:off x="3655800" y="6051889"/>
            <a:ext cx="238127" cy="1623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necteur droit 102"/>
          <p:cNvCxnSpPr>
            <a:stCxn id="29" idx="6"/>
            <a:endCxn id="25" idx="2"/>
          </p:cNvCxnSpPr>
          <p:nvPr/>
        </p:nvCxnSpPr>
        <p:spPr>
          <a:xfrm flipV="1">
            <a:off x="3655800" y="6152500"/>
            <a:ext cx="238127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necteur droit 105"/>
          <p:cNvCxnSpPr>
            <a:stCxn id="29" idx="6"/>
            <a:endCxn id="26" idx="2"/>
          </p:cNvCxnSpPr>
          <p:nvPr/>
        </p:nvCxnSpPr>
        <p:spPr>
          <a:xfrm>
            <a:off x="3655800" y="6214283"/>
            <a:ext cx="238127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Ellipse 108"/>
          <p:cNvSpPr/>
          <p:nvPr/>
        </p:nvSpPr>
        <p:spPr>
          <a:xfrm>
            <a:off x="8168365" y="5887389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0" name="Ellipse 109"/>
          <p:cNvSpPr/>
          <p:nvPr/>
        </p:nvSpPr>
        <p:spPr>
          <a:xfrm>
            <a:off x="8168364" y="599179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1" name="Ellipse 110"/>
          <p:cNvSpPr/>
          <p:nvPr/>
        </p:nvSpPr>
        <p:spPr>
          <a:xfrm>
            <a:off x="8168364" y="609240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2" name="Ellipse 111"/>
          <p:cNvSpPr/>
          <p:nvPr/>
        </p:nvSpPr>
        <p:spPr>
          <a:xfrm>
            <a:off x="8168364" y="6193013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3" name="Ellipse 112"/>
          <p:cNvSpPr/>
          <p:nvPr/>
        </p:nvSpPr>
        <p:spPr>
          <a:xfrm>
            <a:off x="8736055" y="5887389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4" name="Ellipse 113"/>
          <p:cNvSpPr/>
          <p:nvPr/>
        </p:nvSpPr>
        <p:spPr>
          <a:xfrm>
            <a:off x="8736054" y="599179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5" name="Ellipse 114"/>
          <p:cNvSpPr/>
          <p:nvPr/>
        </p:nvSpPr>
        <p:spPr>
          <a:xfrm>
            <a:off x="8736054" y="609240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6" name="Ellipse 115"/>
          <p:cNvSpPr/>
          <p:nvPr/>
        </p:nvSpPr>
        <p:spPr>
          <a:xfrm>
            <a:off x="8736054" y="6193013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7" name="Ellipse 116"/>
          <p:cNvSpPr/>
          <p:nvPr/>
        </p:nvSpPr>
        <p:spPr>
          <a:xfrm>
            <a:off x="8452209" y="594917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8" name="Ellipse 117"/>
          <p:cNvSpPr/>
          <p:nvPr/>
        </p:nvSpPr>
        <p:spPr>
          <a:xfrm>
            <a:off x="8452208" y="6053574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9" name="Ellipse 118"/>
          <p:cNvSpPr/>
          <p:nvPr/>
        </p:nvSpPr>
        <p:spPr>
          <a:xfrm>
            <a:off x="8452208" y="6154185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20" name="Connecteur droit 119"/>
          <p:cNvCxnSpPr>
            <a:stCxn id="109" idx="6"/>
            <a:endCxn id="117" idx="2"/>
          </p:cNvCxnSpPr>
          <p:nvPr/>
        </p:nvCxnSpPr>
        <p:spPr>
          <a:xfrm>
            <a:off x="8214084" y="5910249"/>
            <a:ext cx="238125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Connecteur droit 120"/>
          <p:cNvCxnSpPr>
            <a:stCxn id="109" idx="6"/>
            <a:endCxn id="118" idx="2"/>
          </p:cNvCxnSpPr>
          <p:nvPr/>
        </p:nvCxnSpPr>
        <p:spPr>
          <a:xfrm>
            <a:off x="8214084" y="5910249"/>
            <a:ext cx="238124" cy="1661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onnecteur droit 121"/>
          <p:cNvCxnSpPr>
            <a:stCxn id="109" idx="6"/>
            <a:endCxn id="119" idx="2"/>
          </p:cNvCxnSpPr>
          <p:nvPr/>
        </p:nvCxnSpPr>
        <p:spPr>
          <a:xfrm>
            <a:off x="8214084" y="5910249"/>
            <a:ext cx="238124" cy="2667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necteur droit 122"/>
          <p:cNvCxnSpPr>
            <a:stCxn id="110" idx="6"/>
            <a:endCxn id="117" idx="2"/>
          </p:cNvCxnSpPr>
          <p:nvPr/>
        </p:nvCxnSpPr>
        <p:spPr>
          <a:xfrm flipV="1">
            <a:off x="8214083" y="5972032"/>
            <a:ext cx="238126" cy="426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Connecteur droit 123"/>
          <p:cNvCxnSpPr>
            <a:stCxn id="110" idx="6"/>
            <a:endCxn id="118" idx="2"/>
          </p:cNvCxnSpPr>
          <p:nvPr/>
        </p:nvCxnSpPr>
        <p:spPr>
          <a:xfrm>
            <a:off x="8214083" y="6014651"/>
            <a:ext cx="238125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Connecteur droit 124"/>
          <p:cNvCxnSpPr>
            <a:stCxn id="110" idx="6"/>
            <a:endCxn id="119" idx="2"/>
          </p:cNvCxnSpPr>
          <p:nvPr/>
        </p:nvCxnSpPr>
        <p:spPr>
          <a:xfrm>
            <a:off x="8214083" y="6014651"/>
            <a:ext cx="238125" cy="1623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Connecteur droit 125"/>
          <p:cNvCxnSpPr>
            <a:stCxn id="111" idx="6"/>
            <a:endCxn id="117" idx="2"/>
          </p:cNvCxnSpPr>
          <p:nvPr/>
        </p:nvCxnSpPr>
        <p:spPr>
          <a:xfrm flipV="1">
            <a:off x="8214083" y="5972032"/>
            <a:ext cx="238126" cy="1432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Connecteur droit 126"/>
          <p:cNvCxnSpPr>
            <a:stCxn id="111" idx="6"/>
            <a:endCxn id="118" idx="2"/>
          </p:cNvCxnSpPr>
          <p:nvPr/>
        </p:nvCxnSpPr>
        <p:spPr>
          <a:xfrm flipV="1">
            <a:off x="8214083" y="6076434"/>
            <a:ext cx="238125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necteur droit 127"/>
          <p:cNvCxnSpPr>
            <a:stCxn id="111" idx="6"/>
            <a:endCxn id="119" idx="2"/>
          </p:cNvCxnSpPr>
          <p:nvPr/>
        </p:nvCxnSpPr>
        <p:spPr>
          <a:xfrm>
            <a:off x="8214083" y="6115262"/>
            <a:ext cx="238125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Connecteur droit 128"/>
          <p:cNvCxnSpPr>
            <a:stCxn id="112" idx="6"/>
            <a:endCxn id="117" idx="2"/>
          </p:cNvCxnSpPr>
          <p:nvPr/>
        </p:nvCxnSpPr>
        <p:spPr>
          <a:xfrm flipV="1">
            <a:off x="8214083" y="5972032"/>
            <a:ext cx="238126" cy="2438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necteur droit 129"/>
          <p:cNvCxnSpPr>
            <a:stCxn id="112" idx="6"/>
          </p:cNvCxnSpPr>
          <p:nvPr/>
        </p:nvCxnSpPr>
        <p:spPr>
          <a:xfrm flipV="1">
            <a:off x="8214083" y="6076434"/>
            <a:ext cx="238125" cy="1394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Connecteur droit 130"/>
          <p:cNvCxnSpPr>
            <a:stCxn id="112" idx="6"/>
            <a:endCxn id="119" idx="2"/>
          </p:cNvCxnSpPr>
          <p:nvPr/>
        </p:nvCxnSpPr>
        <p:spPr>
          <a:xfrm flipV="1">
            <a:off x="8214083" y="6177045"/>
            <a:ext cx="238125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onnecteur droit 131"/>
          <p:cNvCxnSpPr>
            <a:endCxn id="113" idx="2"/>
          </p:cNvCxnSpPr>
          <p:nvPr/>
        </p:nvCxnSpPr>
        <p:spPr>
          <a:xfrm flipV="1">
            <a:off x="8497927" y="5910249"/>
            <a:ext cx="238128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Connecteur droit 132"/>
          <p:cNvCxnSpPr>
            <a:stCxn id="117" idx="6"/>
          </p:cNvCxnSpPr>
          <p:nvPr/>
        </p:nvCxnSpPr>
        <p:spPr>
          <a:xfrm>
            <a:off x="8497928" y="5972032"/>
            <a:ext cx="238126" cy="426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Connecteur droit 133"/>
          <p:cNvCxnSpPr/>
          <p:nvPr/>
        </p:nvCxnSpPr>
        <p:spPr>
          <a:xfrm>
            <a:off x="8497927" y="5972032"/>
            <a:ext cx="238127" cy="1432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Connecteur droit 134"/>
          <p:cNvCxnSpPr>
            <a:endCxn id="116" idx="2"/>
          </p:cNvCxnSpPr>
          <p:nvPr/>
        </p:nvCxnSpPr>
        <p:spPr>
          <a:xfrm>
            <a:off x="8497927" y="5972032"/>
            <a:ext cx="238127" cy="2438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Connecteur droit 135"/>
          <p:cNvCxnSpPr>
            <a:stCxn id="118" idx="6"/>
            <a:endCxn id="113" idx="2"/>
          </p:cNvCxnSpPr>
          <p:nvPr/>
        </p:nvCxnSpPr>
        <p:spPr>
          <a:xfrm flipV="1">
            <a:off x="8497927" y="5910249"/>
            <a:ext cx="238128" cy="1661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Connecteur droit 136"/>
          <p:cNvCxnSpPr>
            <a:stCxn id="118" idx="6"/>
            <a:endCxn id="114" idx="2"/>
          </p:cNvCxnSpPr>
          <p:nvPr/>
        </p:nvCxnSpPr>
        <p:spPr>
          <a:xfrm flipV="1">
            <a:off x="8497927" y="6014651"/>
            <a:ext cx="238127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Connecteur droit 137"/>
          <p:cNvCxnSpPr>
            <a:stCxn id="118" idx="6"/>
            <a:endCxn id="115" idx="2"/>
          </p:cNvCxnSpPr>
          <p:nvPr/>
        </p:nvCxnSpPr>
        <p:spPr>
          <a:xfrm>
            <a:off x="8497927" y="6076434"/>
            <a:ext cx="238127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Connecteur droit 138"/>
          <p:cNvCxnSpPr>
            <a:stCxn id="118" idx="6"/>
            <a:endCxn id="116" idx="2"/>
          </p:cNvCxnSpPr>
          <p:nvPr/>
        </p:nvCxnSpPr>
        <p:spPr>
          <a:xfrm>
            <a:off x="8497927" y="6076434"/>
            <a:ext cx="238127" cy="1394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Connecteur droit 139"/>
          <p:cNvCxnSpPr>
            <a:stCxn id="119" idx="6"/>
            <a:endCxn id="113" idx="2"/>
          </p:cNvCxnSpPr>
          <p:nvPr/>
        </p:nvCxnSpPr>
        <p:spPr>
          <a:xfrm flipV="1">
            <a:off x="8497927" y="5910249"/>
            <a:ext cx="238128" cy="2667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Connecteur droit 140"/>
          <p:cNvCxnSpPr>
            <a:stCxn id="119" idx="6"/>
            <a:endCxn id="114" idx="2"/>
          </p:cNvCxnSpPr>
          <p:nvPr/>
        </p:nvCxnSpPr>
        <p:spPr>
          <a:xfrm flipV="1">
            <a:off x="8497927" y="6014651"/>
            <a:ext cx="238127" cy="1623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Connecteur droit 141"/>
          <p:cNvCxnSpPr>
            <a:stCxn id="119" idx="6"/>
            <a:endCxn id="115" idx="2"/>
          </p:cNvCxnSpPr>
          <p:nvPr/>
        </p:nvCxnSpPr>
        <p:spPr>
          <a:xfrm flipV="1">
            <a:off x="8497927" y="6115262"/>
            <a:ext cx="238127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onnecteur droit 142"/>
          <p:cNvCxnSpPr>
            <a:stCxn id="119" idx="6"/>
            <a:endCxn id="116" idx="2"/>
          </p:cNvCxnSpPr>
          <p:nvPr/>
        </p:nvCxnSpPr>
        <p:spPr>
          <a:xfrm>
            <a:off x="8497927" y="6177045"/>
            <a:ext cx="238127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Connecteur droit avec flèche 144"/>
          <p:cNvCxnSpPr>
            <a:stCxn id="12" idx="2"/>
            <a:endCxn id="16" idx="0"/>
          </p:cNvCxnSpPr>
          <p:nvPr/>
        </p:nvCxnSpPr>
        <p:spPr>
          <a:xfrm>
            <a:off x="3625098" y="5038625"/>
            <a:ext cx="7842" cy="452327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onnecteur droit avec flèche 146"/>
          <p:cNvCxnSpPr>
            <a:stCxn id="17" idx="2"/>
            <a:endCxn id="12" idx="1"/>
          </p:cNvCxnSpPr>
          <p:nvPr/>
        </p:nvCxnSpPr>
        <p:spPr>
          <a:xfrm>
            <a:off x="1927782" y="3841421"/>
            <a:ext cx="910177" cy="598602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onnecteur droit avec flèche 149"/>
          <p:cNvCxnSpPr>
            <a:stCxn id="13" idx="3"/>
            <a:endCxn id="14" idx="3"/>
          </p:cNvCxnSpPr>
          <p:nvPr/>
        </p:nvCxnSpPr>
        <p:spPr>
          <a:xfrm flipV="1">
            <a:off x="9239345" y="4044099"/>
            <a:ext cx="1033358" cy="395924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Connecteur droit avec flèche 151"/>
          <p:cNvCxnSpPr>
            <a:stCxn id="13" idx="2"/>
            <a:endCxn id="15" idx="0"/>
          </p:cNvCxnSpPr>
          <p:nvPr/>
        </p:nvCxnSpPr>
        <p:spPr>
          <a:xfrm>
            <a:off x="8452207" y="5038625"/>
            <a:ext cx="0" cy="415089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Connecteur droit avec flèche 153"/>
          <p:cNvCxnSpPr>
            <a:stCxn id="12" idx="3"/>
            <a:endCxn id="13" idx="1"/>
          </p:cNvCxnSpPr>
          <p:nvPr/>
        </p:nvCxnSpPr>
        <p:spPr>
          <a:xfrm>
            <a:off x="4412236" y="4440023"/>
            <a:ext cx="3252832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5" name="Image 15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131" y="4857718"/>
            <a:ext cx="709905" cy="709905"/>
          </a:xfrm>
          <a:prstGeom prst="rect">
            <a:avLst/>
          </a:prstGeom>
        </p:spPr>
      </p:pic>
      <p:cxnSp>
        <p:nvCxnSpPr>
          <p:cNvPr id="156" name="Connecteur droit avec flèche 155"/>
          <p:cNvCxnSpPr>
            <a:stCxn id="13" idx="3"/>
            <a:endCxn id="155" idx="1"/>
          </p:cNvCxnSpPr>
          <p:nvPr/>
        </p:nvCxnSpPr>
        <p:spPr>
          <a:xfrm>
            <a:off x="9239345" y="4440023"/>
            <a:ext cx="827786" cy="772648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9" name="Image 15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1067" y="3345020"/>
            <a:ext cx="497508" cy="497508"/>
          </a:xfrm>
          <a:prstGeom prst="rect">
            <a:avLst/>
          </a:prstGeom>
        </p:spPr>
      </p:pic>
      <p:sp>
        <p:nvSpPr>
          <p:cNvPr id="160" name="ZoneTexte 159"/>
          <p:cNvSpPr txBox="1"/>
          <p:nvPr/>
        </p:nvSpPr>
        <p:spPr>
          <a:xfrm>
            <a:off x="1927781" y="4070691"/>
            <a:ext cx="533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</a:t>
            </a:r>
            <a:r>
              <a:rPr lang="fr-FR" dirty="0" smtClean="0"/>
              <a:t>ite</a:t>
            </a:r>
            <a:endParaRPr lang="fr-FR" dirty="0"/>
          </a:p>
        </p:txBody>
      </p:sp>
      <p:sp>
        <p:nvSpPr>
          <p:cNvPr id="161" name="ZoneTexte 160"/>
          <p:cNvSpPr txBox="1"/>
          <p:nvPr/>
        </p:nvSpPr>
        <p:spPr>
          <a:xfrm>
            <a:off x="2859792" y="5061485"/>
            <a:ext cx="743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Photo</a:t>
            </a:r>
            <a:endParaRPr lang="fr-FR" dirty="0"/>
          </a:p>
        </p:txBody>
      </p:sp>
      <p:sp>
        <p:nvSpPr>
          <p:cNvPr id="163" name="ZoneTexte 162"/>
          <p:cNvSpPr txBox="1"/>
          <p:nvPr/>
        </p:nvSpPr>
        <p:spPr>
          <a:xfrm>
            <a:off x="3682352" y="5084382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o/n</a:t>
            </a:r>
            <a:endParaRPr lang="fr-FR" dirty="0"/>
          </a:p>
        </p:txBody>
      </p:sp>
      <p:sp>
        <p:nvSpPr>
          <p:cNvPr id="164" name="ZoneTexte 163"/>
          <p:cNvSpPr txBox="1"/>
          <p:nvPr/>
        </p:nvSpPr>
        <p:spPr>
          <a:xfrm>
            <a:off x="5192983" y="4440023"/>
            <a:ext cx="166462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smtClean="0"/>
              <a:t>Login</a:t>
            </a:r>
          </a:p>
          <a:p>
            <a:pPr algn="ctr"/>
            <a:r>
              <a:rPr lang="fr-FR" dirty="0" err="1" smtClean="0"/>
              <a:t>mdp</a:t>
            </a:r>
            <a:endParaRPr lang="fr-FR" dirty="0" smtClean="0"/>
          </a:p>
          <a:p>
            <a:pPr algn="ctr"/>
            <a:r>
              <a:rPr lang="fr-FR" dirty="0" smtClean="0"/>
              <a:t>Photos</a:t>
            </a:r>
          </a:p>
          <a:p>
            <a:pPr algn="ctr"/>
            <a:r>
              <a:rPr lang="fr-FR" dirty="0" smtClean="0"/>
              <a:t>Poids du réseau</a:t>
            </a:r>
            <a:endParaRPr lang="fr-FR" dirty="0"/>
          </a:p>
        </p:txBody>
      </p:sp>
      <p:sp>
        <p:nvSpPr>
          <p:cNvPr id="167" name="ZoneTexte 166"/>
          <p:cNvSpPr txBox="1"/>
          <p:nvPr/>
        </p:nvSpPr>
        <p:spPr>
          <a:xfrm>
            <a:off x="9191222" y="5003824"/>
            <a:ext cx="833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Photos</a:t>
            </a:r>
            <a:endParaRPr lang="fr-FR" dirty="0"/>
          </a:p>
        </p:txBody>
      </p:sp>
      <p:sp>
        <p:nvSpPr>
          <p:cNvPr id="168" name="ZoneTexte 167"/>
          <p:cNvSpPr txBox="1"/>
          <p:nvPr/>
        </p:nvSpPr>
        <p:spPr>
          <a:xfrm>
            <a:off x="9607843" y="4202908"/>
            <a:ext cx="1205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Login/</a:t>
            </a:r>
            <a:r>
              <a:rPr lang="fr-FR" dirty="0" err="1" smtClean="0"/>
              <a:t>mdp</a:t>
            </a:r>
            <a:endParaRPr lang="fr-FR" dirty="0"/>
          </a:p>
        </p:txBody>
      </p:sp>
      <p:cxnSp>
        <p:nvCxnSpPr>
          <p:cNvPr id="169" name="Connecteur droit avec flèche 168"/>
          <p:cNvCxnSpPr>
            <a:stCxn id="15" idx="3"/>
          </p:cNvCxnSpPr>
          <p:nvPr/>
        </p:nvCxnSpPr>
        <p:spPr>
          <a:xfrm flipV="1">
            <a:off x="9069124" y="5296524"/>
            <a:ext cx="986678" cy="642672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3295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e libre 3"/>
          <p:cNvSpPr/>
          <p:nvPr/>
        </p:nvSpPr>
        <p:spPr>
          <a:xfrm>
            <a:off x="-1" y="-9427"/>
            <a:ext cx="12198285" cy="1753386"/>
          </a:xfrm>
          <a:custGeom>
            <a:avLst/>
            <a:gdLst>
              <a:gd name="connsiteX0" fmla="*/ 0 w 12207712"/>
              <a:gd name="connsiteY0" fmla="*/ 0 h 1706252"/>
              <a:gd name="connsiteX1" fmla="*/ 12207712 w 12207712"/>
              <a:gd name="connsiteY1" fmla="*/ 0 h 1706252"/>
              <a:gd name="connsiteX2" fmla="*/ 12198285 w 12207712"/>
              <a:gd name="connsiteY2" fmla="*/ 688157 h 1706252"/>
              <a:gd name="connsiteX3" fmla="*/ 9427 w 12207712"/>
              <a:gd name="connsiteY3" fmla="*/ 1706252 h 1706252"/>
              <a:gd name="connsiteX4" fmla="*/ 0 w 12207712"/>
              <a:gd name="connsiteY4" fmla="*/ 0 h 1706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7712" h="1706252">
                <a:moveTo>
                  <a:pt x="0" y="0"/>
                </a:moveTo>
                <a:lnTo>
                  <a:pt x="12207712" y="0"/>
                </a:lnTo>
                <a:lnTo>
                  <a:pt x="12198285" y="688157"/>
                </a:lnTo>
                <a:lnTo>
                  <a:pt x="9427" y="1706252"/>
                </a:lnTo>
                <a:cubicBezTo>
                  <a:pt x="6285" y="1143786"/>
                  <a:pt x="3142" y="581320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59000">
                <a:srgbClr val="6DB0DD"/>
              </a:gs>
              <a:gs pos="94000">
                <a:srgbClr val="9657DB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Forme libre 4"/>
          <p:cNvSpPr/>
          <p:nvPr/>
        </p:nvSpPr>
        <p:spPr>
          <a:xfrm>
            <a:off x="10109508" y="6438507"/>
            <a:ext cx="2088777" cy="419493"/>
          </a:xfrm>
          <a:custGeom>
            <a:avLst/>
            <a:gdLst>
              <a:gd name="connsiteX0" fmla="*/ 0 w 2088777"/>
              <a:gd name="connsiteY0" fmla="*/ 573741 h 573741"/>
              <a:gd name="connsiteX1" fmla="*/ 2088777 w 2088777"/>
              <a:gd name="connsiteY1" fmla="*/ 573741 h 573741"/>
              <a:gd name="connsiteX2" fmla="*/ 2088777 w 2088777"/>
              <a:gd name="connsiteY2" fmla="*/ 0 h 573741"/>
              <a:gd name="connsiteX3" fmla="*/ 0 w 2088777"/>
              <a:gd name="connsiteY3" fmla="*/ 573741 h 573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8777" h="573741">
                <a:moveTo>
                  <a:pt x="0" y="573741"/>
                </a:moveTo>
                <a:lnTo>
                  <a:pt x="2088777" y="573741"/>
                </a:lnTo>
                <a:lnTo>
                  <a:pt x="2088777" y="0"/>
                </a:lnTo>
                <a:lnTo>
                  <a:pt x="0" y="573741"/>
                </a:ln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75000">
                <a:srgbClr val="6DB0DD"/>
              </a:gs>
              <a:gs pos="100000">
                <a:srgbClr val="BD85E3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Titre 1"/>
          <p:cNvSpPr>
            <a:spLocks noGrp="1"/>
          </p:cNvSpPr>
          <p:nvPr>
            <p:ph type="title"/>
          </p:nvPr>
        </p:nvSpPr>
        <p:spPr>
          <a:xfrm>
            <a:off x="160256" y="75414"/>
            <a:ext cx="10515600" cy="1325563"/>
          </a:xfrm>
          <a:noFill/>
        </p:spPr>
        <p:txBody>
          <a:bodyPr/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IHM : Connexion via le client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11856720" y="6488668"/>
            <a:ext cx="294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1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454426" y="1828800"/>
            <a:ext cx="8026183" cy="484764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 27"/>
          <p:cNvSpPr/>
          <p:nvPr/>
        </p:nvSpPr>
        <p:spPr>
          <a:xfrm>
            <a:off x="616338" y="2204287"/>
            <a:ext cx="4874808" cy="43387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9" name="Rectangle 28"/>
          <p:cNvSpPr/>
          <p:nvPr/>
        </p:nvSpPr>
        <p:spPr>
          <a:xfrm>
            <a:off x="909511" y="3020919"/>
            <a:ext cx="1322865" cy="9144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Extension</a:t>
            </a:r>
            <a:endParaRPr lang="fr-FR" dirty="0"/>
          </a:p>
        </p:txBody>
      </p:sp>
      <p:sp>
        <p:nvSpPr>
          <p:cNvPr id="30" name="Rectangle 29"/>
          <p:cNvSpPr/>
          <p:nvPr/>
        </p:nvSpPr>
        <p:spPr>
          <a:xfrm>
            <a:off x="3692627" y="3023720"/>
            <a:ext cx="1346338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Application</a:t>
            </a:r>
            <a:endParaRPr lang="fr-FR" dirty="0"/>
          </a:p>
        </p:txBody>
      </p:sp>
      <p:sp>
        <p:nvSpPr>
          <p:cNvPr id="31" name="Rectangle 30"/>
          <p:cNvSpPr/>
          <p:nvPr/>
        </p:nvSpPr>
        <p:spPr>
          <a:xfrm>
            <a:off x="6499216" y="3027713"/>
            <a:ext cx="1197033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Client C</a:t>
            </a:r>
            <a:endParaRPr lang="fr-FR" dirty="0"/>
          </a:p>
        </p:txBody>
      </p:sp>
      <p:sp>
        <p:nvSpPr>
          <p:cNvPr id="32" name="ZoneTexte 31"/>
          <p:cNvSpPr txBox="1"/>
          <p:nvPr/>
        </p:nvSpPr>
        <p:spPr>
          <a:xfrm>
            <a:off x="2507176" y="1910486"/>
            <a:ext cx="1210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Chrome</a:t>
            </a:r>
            <a:endParaRPr lang="fr-FR" dirty="0"/>
          </a:p>
        </p:txBody>
      </p:sp>
      <p:sp>
        <p:nvSpPr>
          <p:cNvPr id="33" name="ZoneTexte 32"/>
          <p:cNvSpPr txBox="1"/>
          <p:nvPr/>
        </p:nvSpPr>
        <p:spPr>
          <a:xfrm>
            <a:off x="8480609" y="1624508"/>
            <a:ext cx="1210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Client</a:t>
            </a:r>
            <a:endParaRPr lang="fr-FR" dirty="0"/>
          </a:p>
        </p:txBody>
      </p:sp>
      <p:sp>
        <p:nvSpPr>
          <p:cNvPr id="34" name="Rectangle 33"/>
          <p:cNvSpPr/>
          <p:nvPr/>
        </p:nvSpPr>
        <p:spPr>
          <a:xfrm>
            <a:off x="1000295" y="4719108"/>
            <a:ext cx="4037785" cy="1735485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Page de connexion</a:t>
            </a:r>
            <a:endParaRPr lang="fr-FR" dirty="0"/>
          </a:p>
        </p:txBody>
      </p:sp>
      <p:cxnSp>
        <p:nvCxnSpPr>
          <p:cNvPr id="35" name="Connecteur droit avec flèche 34"/>
          <p:cNvCxnSpPr/>
          <p:nvPr/>
        </p:nvCxnSpPr>
        <p:spPr>
          <a:xfrm>
            <a:off x="1570943" y="3935319"/>
            <a:ext cx="0" cy="783789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8642521" y="5628062"/>
            <a:ext cx="403412" cy="4571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7" name="Rectangle 36"/>
          <p:cNvSpPr/>
          <p:nvPr/>
        </p:nvSpPr>
        <p:spPr>
          <a:xfrm>
            <a:off x="8642521" y="6225993"/>
            <a:ext cx="403412" cy="457199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8" name="Rectangle 37"/>
          <p:cNvSpPr/>
          <p:nvPr/>
        </p:nvSpPr>
        <p:spPr>
          <a:xfrm>
            <a:off x="9049518" y="5671995"/>
            <a:ext cx="25553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/>
              <a:t>Invisible pour l’utilisateur</a:t>
            </a:r>
            <a:endParaRPr lang="fr-FR" dirty="0"/>
          </a:p>
        </p:txBody>
      </p:sp>
      <p:sp>
        <p:nvSpPr>
          <p:cNvPr id="39" name="Rectangle 38"/>
          <p:cNvSpPr/>
          <p:nvPr/>
        </p:nvSpPr>
        <p:spPr>
          <a:xfrm>
            <a:off x="9045933" y="6277071"/>
            <a:ext cx="24068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/>
              <a:t>Visible pour l’utilisateur</a:t>
            </a:r>
            <a:endParaRPr lang="fr-FR" dirty="0"/>
          </a:p>
        </p:txBody>
      </p:sp>
      <p:sp>
        <p:nvSpPr>
          <p:cNvPr id="40" name="ZoneTexte 39"/>
          <p:cNvSpPr txBox="1"/>
          <p:nvPr/>
        </p:nvSpPr>
        <p:spPr>
          <a:xfrm>
            <a:off x="5478342" y="3105108"/>
            <a:ext cx="6119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smtClean="0"/>
              <a:t>udp</a:t>
            </a:r>
            <a:endParaRPr lang="fr-FR" sz="2400" dirty="0"/>
          </a:p>
        </p:txBody>
      </p:sp>
      <p:sp>
        <p:nvSpPr>
          <p:cNvPr id="41" name="ZoneTexte 40"/>
          <p:cNvSpPr txBox="1"/>
          <p:nvPr/>
        </p:nvSpPr>
        <p:spPr>
          <a:xfrm>
            <a:off x="2325049" y="2896145"/>
            <a:ext cx="11604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 smtClean="0"/>
              <a:t>native messaging</a:t>
            </a:r>
            <a:endParaRPr lang="fr-FR" sz="1600" dirty="0"/>
          </a:p>
        </p:txBody>
      </p:sp>
      <p:sp>
        <p:nvSpPr>
          <p:cNvPr id="42" name="ZoneTexte 41"/>
          <p:cNvSpPr txBox="1"/>
          <p:nvPr/>
        </p:nvSpPr>
        <p:spPr>
          <a:xfrm>
            <a:off x="1483902" y="4052904"/>
            <a:ext cx="11604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 err="1" smtClean="0"/>
              <a:t>javascript</a:t>
            </a:r>
            <a:endParaRPr lang="fr-FR" sz="1600" dirty="0"/>
          </a:p>
        </p:txBody>
      </p:sp>
      <p:cxnSp>
        <p:nvCxnSpPr>
          <p:cNvPr id="43" name="Connecteur droit avec flèche 42"/>
          <p:cNvCxnSpPr>
            <a:stCxn id="29" idx="3"/>
          </p:cNvCxnSpPr>
          <p:nvPr/>
        </p:nvCxnSpPr>
        <p:spPr>
          <a:xfrm>
            <a:off x="2232376" y="3478119"/>
            <a:ext cx="1460251" cy="2801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avec flèche 43"/>
          <p:cNvCxnSpPr/>
          <p:nvPr/>
        </p:nvCxnSpPr>
        <p:spPr>
          <a:xfrm>
            <a:off x="5024816" y="3484913"/>
            <a:ext cx="1460251" cy="2801"/>
          </a:xfrm>
          <a:prstGeom prst="straightConnector1">
            <a:avLst/>
          </a:prstGeom>
          <a:ln w="38100">
            <a:solidFill>
              <a:schemeClr val="accent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eur droit avec flèche 44"/>
          <p:cNvCxnSpPr/>
          <p:nvPr/>
        </p:nvCxnSpPr>
        <p:spPr>
          <a:xfrm>
            <a:off x="7679607" y="3484913"/>
            <a:ext cx="2325005" cy="0"/>
          </a:xfrm>
          <a:prstGeom prst="straightConnector1">
            <a:avLst/>
          </a:prstGeom>
          <a:ln w="38100">
            <a:solidFill>
              <a:schemeClr val="accent1"/>
            </a:solidFill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3377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e libre 3"/>
          <p:cNvSpPr/>
          <p:nvPr/>
        </p:nvSpPr>
        <p:spPr>
          <a:xfrm>
            <a:off x="-1" y="-9427"/>
            <a:ext cx="12198285" cy="1753386"/>
          </a:xfrm>
          <a:custGeom>
            <a:avLst/>
            <a:gdLst>
              <a:gd name="connsiteX0" fmla="*/ 0 w 12207712"/>
              <a:gd name="connsiteY0" fmla="*/ 0 h 1706252"/>
              <a:gd name="connsiteX1" fmla="*/ 12207712 w 12207712"/>
              <a:gd name="connsiteY1" fmla="*/ 0 h 1706252"/>
              <a:gd name="connsiteX2" fmla="*/ 12198285 w 12207712"/>
              <a:gd name="connsiteY2" fmla="*/ 688157 h 1706252"/>
              <a:gd name="connsiteX3" fmla="*/ 9427 w 12207712"/>
              <a:gd name="connsiteY3" fmla="*/ 1706252 h 1706252"/>
              <a:gd name="connsiteX4" fmla="*/ 0 w 12207712"/>
              <a:gd name="connsiteY4" fmla="*/ 0 h 1706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7712" h="1706252">
                <a:moveTo>
                  <a:pt x="0" y="0"/>
                </a:moveTo>
                <a:lnTo>
                  <a:pt x="12207712" y="0"/>
                </a:lnTo>
                <a:lnTo>
                  <a:pt x="12198285" y="688157"/>
                </a:lnTo>
                <a:lnTo>
                  <a:pt x="9427" y="1706252"/>
                </a:lnTo>
                <a:cubicBezTo>
                  <a:pt x="6285" y="1143786"/>
                  <a:pt x="3142" y="581320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59000">
                <a:srgbClr val="6DB0DD"/>
              </a:gs>
              <a:gs pos="94000">
                <a:srgbClr val="9657DB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Forme libre 4"/>
          <p:cNvSpPr/>
          <p:nvPr/>
        </p:nvSpPr>
        <p:spPr>
          <a:xfrm>
            <a:off x="10109508" y="6438507"/>
            <a:ext cx="2088777" cy="419493"/>
          </a:xfrm>
          <a:custGeom>
            <a:avLst/>
            <a:gdLst>
              <a:gd name="connsiteX0" fmla="*/ 0 w 2088777"/>
              <a:gd name="connsiteY0" fmla="*/ 573741 h 573741"/>
              <a:gd name="connsiteX1" fmla="*/ 2088777 w 2088777"/>
              <a:gd name="connsiteY1" fmla="*/ 573741 h 573741"/>
              <a:gd name="connsiteX2" fmla="*/ 2088777 w 2088777"/>
              <a:gd name="connsiteY2" fmla="*/ 0 h 573741"/>
              <a:gd name="connsiteX3" fmla="*/ 0 w 2088777"/>
              <a:gd name="connsiteY3" fmla="*/ 573741 h 573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8777" h="573741">
                <a:moveTo>
                  <a:pt x="0" y="573741"/>
                </a:moveTo>
                <a:lnTo>
                  <a:pt x="2088777" y="573741"/>
                </a:lnTo>
                <a:lnTo>
                  <a:pt x="2088777" y="0"/>
                </a:lnTo>
                <a:lnTo>
                  <a:pt x="0" y="573741"/>
                </a:ln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75000">
                <a:srgbClr val="6DB0DD"/>
              </a:gs>
              <a:gs pos="100000">
                <a:srgbClr val="BD85E3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Titre 1"/>
          <p:cNvSpPr>
            <a:spLocks noGrp="1"/>
          </p:cNvSpPr>
          <p:nvPr>
            <p:ph type="title"/>
          </p:nvPr>
        </p:nvSpPr>
        <p:spPr>
          <a:xfrm>
            <a:off x="160256" y="75414"/>
            <a:ext cx="10515600" cy="1325563"/>
          </a:xfrm>
          <a:noFill/>
        </p:spPr>
        <p:txBody>
          <a:bodyPr/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Bilan avancement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11856720" y="6488668"/>
            <a:ext cx="294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1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2" name="ZoneTexte 1"/>
          <p:cNvSpPr txBox="1"/>
          <p:nvPr/>
        </p:nvSpPr>
        <p:spPr>
          <a:xfrm>
            <a:off x="4147127" y="3398982"/>
            <a:ext cx="15281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Si pas fini</a:t>
            </a:r>
          </a:p>
          <a:p>
            <a:r>
              <a:rPr lang="fr-FR" dirty="0" smtClean="0"/>
              <a:t>+ perspectives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21167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3BD9C2"/>
            </a:gs>
            <a:gs pos="59000">
              <a:srgbClr val="6DB0DD"/>
            </a:gs>
            <a:gs pos="94000">
              <a:srgbClr val="9657DB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500695" y="2230437"/>
            <a:ext cx="1116684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0" b="1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Reconnaissance faciale</a:t>
            </a:r>
            <a:endParaRPr lang="fr-FR" sz="8000" b="1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3935" y="0"/>
            <a:ext cx="2060361" cy="2060361"/>
          </a:xfrm>
          <a:prstGeom prst="rect">
            <a:avLst/>
          </a:prstGeom>
        </p:spPr>
      </p:pic>
      <p:sp>
        <p:nvSpPr>
          <p:cNvPr id="9" name="ZoneTexte 8"/>
          <p:cNvSpPr txBox="1"/>
          <p:nvPr/>
        </p:nvSpPr>
        <p:spPr>
          <a:xfrm>
            <a:off x="361234" y="4654712"/>
            <a:ext cx="114457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u="sng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Objectif</a:t>
            </a:r>
            <a:r>
              <a:rPr lang="fr-FR" sz="3600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 : rendre la connexion aux sites fiable et sécurisé</a:t>
            </a:r>
            <a:endParaRPr lang="fr-FR" sz="3600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5952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-84841"/>
            <a:ext cx="10515600" cy="1325563"/>
          </a:xfrm>
        </p:spPr>
        <p:txBody>
          <a:bodyPr/>
          <a:lstStyle/>
          <a:p>
            <a:pPr algn="ctr"/>
            <a:r>
              <a:rPr lang="fr-FR" dirty="0" smtClean="0"/>
              <a:t>PLAN PARTIE IA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1065230"/>
            <a:ext cx="10515600" cy="5599522"/>
          </a:xfrm>
        </p:spPr>
        <p:txBody>
          <a:bodyPr/>
          <a:lstStyle/>
          <a:p>
            <a:pPr marL="0" indent="0">
              <a:buNone/>
            </a:pPr>
            <a:r>
              <a:rPr lang="fr-FR" dirty="0" smtClean="0"/>
              <a:t>1- Contexte de cette partie dans le projet </a:t>
            </a:r>
          </a:p>
          <a:p>
            <a:pPr marL="0" indent="0">
              <a:buNone/>
            </a:pPr>
            <a:r>
              <a:rPr lang="fr-FR" dirty="0" smtClean="0"/>
              <a:t>2- Contexte historique</a:t>
            </a:r>
          </a:p>
          <a:p>
            <a:pPr marL="0" indent="0">
              <a:buNone/>
            </a:pPr>
            <a:r>
              <a:rPr lang="fr-FR" dirty="0" smtClean="0"/>
              <a:t>3- Construction de la base de données d’images</a:t>
            </a:r>
          </a:p>
          <a:p>
            <a:pPr marL="0" indent="0">
              <a:buNone/>
            </a:pPr>
            <a:r>
              <a:rPr lang="fr-FR" dirty="0" smtClean="0"/>
              <a:t>4- Présentation des méthodes expérimentées :</a:t>
            </a:r>
          </a:p>
          <a:p>
            <a:pPr marL="0" indent="0">
              <a:buNone/>
            </a:pPr>
            <a:r>
              <a:rPr lang="fr-FR" dirty="0"/>
              <a:t>	</a:t>
            </a:r>
            <a:r>
              <a:rPr lang="fr-FR" dirty="0" smtClean="0"/>
              <a:t>- Régression logistique</a:t>
            </a:r>
          </a:p>
          <a:p>
            <a:pPr marL="0" indent="0">
              <a:buNone/>
            </a:pPr>
            <a:r>
              <a:rPr lang="fr-FR" dirty="0"/>
              <a:t>	</a:t>
            </a:r>
            <a:r>
              <a:rPr lang="fr-FR" dirty="0" smtClean="0"/>
              <a:t>- Perceptron multicouches</a:t>
            </a:r>
          </a:p>
          <a:p>
            <a:pPr marL="0" indent="0">
              <a:buNone/>
            </a:pPr>
            <a:r>
              <a:rPr lang="fr-FR" dirty="0"/>
              <a:t>	</a:t>
            </a:r>
            <a:r>
              <a:rPr lang="fr-FR" dirty="0" smtClean="0"/>
              <a:t>- CNN</a:t>
            </a:r>
          </a:p>
          <a:p>
            <a:pPr marL="0" indent="0">
              <a:buNone/>
            </a:pPr>
            <a:r>
              <a:rPr lang="fr-FR" dirty="0" smtClean="0"/>
              <a:t>5- Résultats =&gt; problèmes =&gt; hypothèses </a:t>
            </a:r>
          </a:p>
          <a:p>
            <a:pPr marL="0" indent="0">
              <a:buNone/>
            </a:pPr>
            <a:r>
              <a:rPr lang="fr-FR" dirty="0" smtClean="0"/>
              <a:t>6- Solution de backup</a:t>
            </a:r>
          </a:p>
          <a:p>
            <a:pPr marL="0" indent="0">
              <a:buNone/>
            </a:pPr>
            <a:r>
              <a:rPr lang="fr-FR" dirty="0" smtClean="0"/>
              <a:t>7- Résultats</a:t>
            </a:r>
          </a:p>
          <a:p>
            <a:pPr marL="0" indent="0">
              <a:buNone/>
            </a:pPr>
            <a:r>
              <a:rPr lang="fr-FR" dirty="0" smtClean="0"/>
              <a:t>8- Conclusion de la partie</a:t>
            </a:r>
          </a:p>
        </p:txBody>
      </p:sp>
    </p:spTree>
    <p:extLst>
      <p:ext uri="{BB962C8B-B14F-4D97-AF65-F5344CB8AC3E}">
        <p14:creationId xmlns:p14="http://schemas.microsoft.com/office/powerpoint/2010/main" val="6148139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e libre 3"/>
          <p:cNvSpPr/>
          <p:nvPr/>
        </p:nvSpPr>
        <p:spPr>
          <a:xfrm>
            <a:off x="-1" y="-9427"/>
            <a:ext cx="12198285" cy="1753386"/>
          </a:xfrm>
          <a:custGeom>
            <a:avLst/>
            <a:gdLst>
              <a:gd name="connsiteX0" fmla="*/ 0 w 12207712"/>
              <a:gd name="connsiteY0" fmla="*/ 0 h 1706252"/>
              <a:gd name="connsiteX1" fmla="*/ 12207712 w 12207712"/>
              <a:gd name="connsiteY1" fmla="*/ 0 h 1706252"/>
              <a:gd name="connsiteX2" fmla="*/ 12198285 w 12207712"/>
              <a:gd name="connsiteY2" fmla="*/ 688157 h 1706252"/>
              <a:gd name="connsiteX3" fmla="*/ 9427 w 12207712"/>
              <a:gd name="connsiteY3" fmla="*/ 1706252 h 1706252"/>
              <a:gd name="connsiteX4" fmla="*/ 0 w 12207712"/>
              <a:gd name="connsiteY4" fmla="*/ 0 h 1706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7712" h="1706252">
                <a:moveTo>
                  <a:pt x="0" y="0"/>
                </a:moveTo>
                <a:lnTo>
                  <a:pt x="12207712" y="0"/>
                </a:lnTo>
                <a:lnTo>
                  <a:pt x="12198285" y="688157"/>
                </a:lnTo>
                <a:lnTo>
                  <a:pt x="9427" y="1706252"/>
                </a:lnTo>
                <a:cubicBezTo>
                  <a:pt x="6285" y="1143786"/>
                  <a:pt x="3142" y="581320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59000">
                <a:srgbClr val="6DB0DD"/>
              </a:gs>
              <a:gs pos="94000">
                <a:srgbClr val="9657DB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Forme libre 4"/>
          <p:cNvSpPr/>
          <p:nvPr/>
        </p:nvSpPr>
        <p:spPr>
          <a:xfrm>
            <a:off x="10109508" y="6438507"/>
            <a:ext cx="2088777" cy="419493"/>
          </a:xfrm>
          <a:custGeom>
            <a:avLst/>
            <a:gdLst>
              <a:gd name="connsiteX0" fmla="*/ 0 w 2088777"/>
              <a:gd name="connsiteY0" fmla="*/ 573741 h 573741"/>
              <a:gd name="connsiteX1" fmla="*/ 2088777 w 2088777"/>
              <a:gd name="connsiteY1" fmla="*/ 573741 h 573741"/>
              <a:gd name="connsiteX2" fmla="*/ 2088777 w 2088777"/>
              <a:gd name="connsiteY2" fmla="*/ 0 h 573741"/>
              <a:gd name="connsiteX3" fmla="*/ 0 w 2088777"/>
              <a:gd name="connsiteY3" fmla="*/ 573741 h 573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8777" h="573741">
                <a:moveTo>
                  <a:pt x="0" y="573741"/>
                </a:moveTo>
                <a:lnTo>
                  <a:pt x="2088777" y="573741"/>
                </a:lnTo>
                <a:lnTo>
                  <a:pt x="2088777" y="0"/>
                </a:lnTo>
                <a:lnTo>
                  <a:pt x="0" y="573741"/>
                </a:ln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75000">
                <a:srgbClr val="6DB0DD"/>
              </a:gs>
              <a:gs pos="100000">
                <a:srgbClr val="BD85E3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Titre 1"/>
          <p:cNvSpPr>
            <a:spLocks noGrp="1"/>
          </p:cNvSpPr>
          <p:nvPr>
            <p:ph type="title"/>
          </p:nvPr>
        </p:nvSpPr>
        <p:spPr>
          <a:xfrm>
            <a:off x="160256" y="75414"/>
            <a:ext cx="10515600" cy="1325563"/>
          </a:xfrm>
          <a:noFill/>
        </p:spPr>
        <p:txBody>
          <a:bodyPr/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Intégration de la reconnaissance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11856720" y="6488668"/>
            <a:ext cx="294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1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8" name="Rectangle à coins arrondis 7"/>
          <p:cNvSpPr/>
          <p:nvPr/>
        </p:nvSpPr>
        <p:spPr>
          <a:xfrm>
            <a:off x="801277" y="2323707"/>
            <a:ext cx="4270343" cy="4232635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à coins arrondis 8"/>
          <p:cNvSpPr/>
          <p:nvPr/>
        </p:nvSpPr>
        <p:spPr>
          <a:xfrm>
            <a:off x="7005685" y="2323706"/>
            <a:ext cx="4270343" cy="4232635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ZoneTexte 9"/>
          <p:cNvSpPr txBox="1"/>
          <p:nvPr/>
        </p:nvSpPr>
        <p:spPr>
          <a:xfrm>
            <a:off x="2247798" y="1677375"/>
            <a:ext cx="13773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 smtClean="0">
                <a:latin typeface="Product Sans" panose="020B0403030502040203" pitchFamily="34" charset="0"/>
              </a:rPr>
              <a:t>Client</a:t>
            </a:r>
            <a:endParaRPr lang="fr-FR" sz="3600" dirty="0">
              <a:latin typeface="Product Sans" panose="020B0403030502040203" pitchFamily="34" charset="0"/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8266257" y="1677374"/>
            <a:ext cx="17491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 smtClean="0">
                <a:latin typeface="Product Sans" panose="020B0403030502040203" pitchFamily="34" charset="0"/>
              </a:rPr>
              <a:t>Serveur</a:t>
            </a:r>
            <a:endParaRPr lang="fr-FR" sz="3600" dirty="0">
              <a:latin typeface="Product Sans" panose="020B0403030502040203" pitchFamily="34" charset="0"/>
            </a:endParaRPr>
          </a:p>
        </p:txBody>
      </p:sp>
      <p:sp>
        <p:nvSpPr>
          <p:cNvPr id="12" name="Rectangle à coins arrondis 11"/>
          <p:cNvSpPr/>
          <p:nvPr/>
        </p:nvSpPr>
        <p:spPr>
          <a:xfrm>
            <a:off x="2837959" y="3841421"/>
            <a:ext cx="1574277" cy="119720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smtClean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Code C</a:t>
            </a:r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3" name="Rectangle à coins arrondis 12"/>
          <p:cNvSpPr/>
          <p:nvPr/>
        </p:nvSpPr>
        <p:spPr>
          <a:xfrm>
            <a:off x="7665068" y="3841421"/>
            <a:ext cx="1574277" cy="1197204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Code C</a:t>
            </a:r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4" name="Cylindre 13"/>
          <p:cNvSpPr/>
          <p:nvPr/>
        </p:nvSpPr>
        <p:spPr>
          <a:xfrm>
            <a:off x="9766169" y="2705493"/>
            <a:ext cx="1013067" cy="1338606"/>
          </a:xfrm>
          <a:prstGeom prst="can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BDD</a:t>
            </a:r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5" name="Rectangle à coins arrondis 14"/>
          <p:cNvSpPr/>
          <p:nvPr/>
        </p:nvSpPr>
        <p:spPr>
          <a:xfrm>
            <a:off x="7835289" y="5453714"/>
            <a:ext cx="1233835" cy="97096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Python</a:t>
            </a:r>
          </a:p>
          <a:p>
            <a:pPr algn="ctr"/>
            <a:endParaRPr lang="fr-FR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6" name="Rectangle à coins arrondis 15"/>
          <p:cNvSpPr/>
          <p:nvPr/>
        </p:nvSpPr>
        <p:spPr>
          <a:xfrm>
            <a:off x="3016022" y="5490952"/>
            <a:ext cx="1233835" cy="97096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Python</a:t>
            </a:r>
          </a:p>
          <a:p>
            <a:pPr algn="ctr"/>
            <a:endParaRPr lang="fr-FR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7" name="Rectangle à coins arrondis 16"/>
          <p:cNvSpPr/>
          <p:nvPr/>
        </p:nvSpPr>
        <p:spPr>
          <a:xfrm>
            <a:off x="1329179" y="2969443"/>
            <a:ext cx="1197205" cy="871978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JavaScript</a:t>
            </a:r>
          </a:p>
          <a:p>
            <a:pPr algn="ctr"/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8" name="Image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1824" y="3997460"/>
            <a:ext cx="307261" cy="307261"/>
          </a:xfrm>
          <a:prstGeom prst="rect">
            <a:avLst/>
          </a:prstGeom>
        </p:spPr>
      </p:pic>
      <p:sp>
        <p:nvSpPr>
          <p:cNvPr id="19" name="Ellipse 18"/>
          <p:cNvSpPr/>
          <p:nvPr/>
        </p:nvSpPr>
        <p:spPr>
          <a:xfrm>
            <a:off x="3326238" y="5924627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Ellipse 19"/>
          <p:cNvSpPr/>
          <p:nvPr/>
        </p:nvSpPr>
        <p:spPr>
          <a:xfrm>
            <a:off x="3326237" y="6029029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Ellipse 20"/>
          <p:cNvSpPr/>
          <p:nvPr/>
        </p:nvSpPr>
        <p:spPr>
          <a:xfrm>
            <a:off x="3326237" y="612964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Ellipse 21"/>
          <p:cNvSpPr/>
          <p:nvPr/>
        </p:nvSpPr>
        <p:spPr>
          <a:xfrm>
            <a:off x="3326237" y="623025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Ellipse 22"/>
          <p:cNvSpPr/>
          <p:nvPr/>
        </p:nvSpPr>
        <p:spPr>
          <a:xfrm>
            <a:off x="3893928" y="5924627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Ellipse 23"/>
          <p:cNvSpPr/>
          <p:nvPr/>
        </p:nvSpPr>
        <p:spPr>
          <a:xfrm>
            <a:off x="3893927" y="6029029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Ellipse 24"/>
          <p:cNvSpPr/>
          <p:nvPr/>
        </p:nvSpPr>
        <p:spPr>
          <a:xfrm>
            <a:off x="3893927" y="612964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Ellipse 25"/>
          <p:cNvSpPr/>
          <p:nvPr/>
        </p:nvSpPr>
        <p:spPr>
          <a:xfrm>
            <a:off x="3893927" y="623025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Ellipse 26"/>
          <p:cNvSpPr/>
          <p:nvPr/>
        </p:nvSpPr>
        <p:spPr>
          <a:xfrm>
            <a:off x="3610082" y="598641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Ellipse 27"/>
          <p:cNvSpPr/>
          <p:nvPr/>
        </p:nvSpPr>
        <p:spPr>
          <a:xfrm>
            <a:off x="3610081" y="609081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Ellipse 28"/>
          <p:cNvSpPr/>
          <p:nvPr/>
        </p:nvSpPr>
        <p:spPr>
          <a:xfrm>
            <a:off x="3610081" y="6191423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2" name="Connecteur droit 31"/>
          <p:cNvCxnSpPr>
            <a:stCxn id="19" idx="6"/>
            <a:endCxn id="27" idx="2"/>
          </p:cNvCxnSpPr>
          <p:nvPr/>
        </p:nvCxnSpPr>
        <p:spPr>
          <a:xfrm>
            <a:off x="3371957" y="5947487"/>
            <a:ext cx="238125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33"/>
          <p:cNvCxnSpPr>
            <a:stCxn id="19" idx="6"/>
            <a:endCxn id="28" idx="2"/>
          </p:cNvCxnSpPr>
          <p:nvPr/>
        </p:nvCxnSpPr>
        <p:spPr>
          <a:xfrm>
            <a:off x="3371957" y="5947487"/>
            <a:ext cx="238124" cy="1661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36"/>
          <p:cNvCxnSpPr>
            <a:stCxn id="19" idx="6"/>
            <a:endCxn id="29" idx="2"/>
          </p:cNvCxnSpPr>
          <p:nvPr/>
        </p:nvCxnSpPr>
        <p:spPr>
          <a:xfrm>
            <a:off x="3371957" y="5947487"/>
            <a:ext cx="238124" cy="2667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39"/>
          <p:cNvCxnSpPr>
            <a:stCxn id="20" idx="6"/>
            <a:endCxn id="27" idx="2"/>
          </p:cNvCxnSpPr>
          <p:nvPr/>
        </p:nvCxnSpPr>
        <p:spPr>
          <a:xfrm flipV="1">
            <a:off x="3371956" y="6009270"/>
            <a:ext cx="238126" cy="426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42"/>
          <p:cNvCxnSpPr>
            <a:stCxn id="20" idx="6"/>
            <a:endCxn id="28" idx="2"/>
          </p:cNvCxnSpPr>
          <p:nvPr/>
        </p:nvCxnSpPr>
        <p:spPr>
          <a:xfrm>
            <a:off x="3371956" y="6051889"/>
            <a:ext cx="238125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eur droit 45"/>
          <p:cNvCxnSpPr>
            <a:stCxn id="20" idx="6"/>
            <a:endCxn id="29" idx="2"/>
          </p:cNvCxnSpPr>
          <p:nvPr/>
        </p:nvCxnSpPr>
        <p:spPr>
          <a:xfrm>
            <a:off x="3371956" y="6051889"/>
            <a:ext cx="238125" cy="1623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droit 48"/>
          <p:cNvCxnSpPr>
            <a:stCxn id="21" idx="6"/>
            <a:endCxn id="27" idx="2"/>
          </p:cNvCxnSpPr>
          <p:nvPr/>
        </p:nvCxnSpPr>
        <p:spPr>
          <a:xfrm flipV="1">
            <a:off x="3371956" y="6009270"/>
            <a:ext cx="238126" cy="1432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eur droit 51"/>
          <p:cNvCxnSpPr>
            <a:stCxn id="21" idx="6"/>
            <a:endCxn id="28" idx="2"/>
          </p:cNvCxnSpPr>
          <p:nvPr/>
        </p:nvCxnSpPr>
        <p:spPr>
          <a:xfrm flipV="1">
            <a:off x="3371956" y="6113672"/>
            <a:ext cx="238125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eur droit 54"/>
          <p:cNvCxnSpPr>
            <a:stCxn id="21" idx="6"/>
            <a:endCxn id="29" idx="2"/>
          </p:cNvCxnSpPr>
          <p:nvPr/>
        </p:nvCxnSpPr>
        <p:spPr>
          <a:xfrm>
            <a:off x="3371956" y="6152500"/>
            <a:ext cx="238125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eur droit 57"/>
          <p:cNvCxnSpPr>
            <a:stCxn id="22" idx="6"/>
            <a:endCxn id="27" idx="2"/>
          </p:cNvCxnSpPr>
          <p:nvPr/>
        </p:nvCxnSpPr>
        <p:spPr>
          <a:xfrm flipV="1">
            <a:off x="3371956" y="6009270"/>
            <a:ext cx="238126" cy="2438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 droit 62"/>
          <p:cNvCxnSpPr>
            <a:stCxn id="22" idx="6"/>
          </p:cNvCxnSpPr>
          <p:nvPr/>
        </p:nvCxnSpPr>
        <p:spPr>
          <a:xfrm flipV="1">
            <a:off x="3371956" y="6113672"/>
            <a:ext cx="238125" cy="1394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eur droit 65"/>
          <p:cNvCxnSpPr>
            <a:stCxn id="22" idx="6"/>
            <a:endCxn id="29" idx="2"/>
          </p:cNvCxnSpPr>
          <p:nvPr/>
        </p:nvCxnSpPr>
        <p:spPr>
          <a:xfrm flipV="1">
            <a:off x="3371956" y="6214283"/>
            <a:ext cx="238125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eur droit 68"/>
          <p:cNvCxnSpPr>
            <a:endCxn id="23" idx="2"/>
          </p:cNvCxnSpPr>
          <p:nvPr/>
        </p:nvCxnSpPr>
        <p:spPr>
          <a:xfrm flipV="1">
            <a:off x="3655800" y="5947487"/>
            <a:ext cx="238128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eur droit 71"/>
          <p:cNvCxnSpPr>
            <a:stCxn id="27" idx="6"/>
          </p:cNvCxnSpPr>
          <p:nvPr/>
        </p:nvCxnSpPr>
        <p:spPr>
          <a:xfrm>
            <a:off x="3655801" y="6009270"/>
            <a:ext cx="238126" cy="426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eur droit 74"/>
          <p:cNvCxnSpPr/>
          <p:nvPr/>
        </p:nvCxnSpPr>
        <p:spPr>
          <a:xfrm>
            <a:off x="3655800" y="6009270"/>
            <a:ext cx="238127" cy="1432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cteur droit 77"/>
          <p:cNvCxnSpPr>
            <a:endCxn id="26" idx="2"/>
          </p:cNvCxnSpPr>
          <p:nvPr/>
        </p:nvCxnSpPr>
        <p:spPr>
          <a:xfrm>
            <a:off x="3655800" y="6009270"/>
            <a:ext cx="238127" cy="2438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necteur droit 80"/>
          <p:cNvCxnSpPr>
            <a:stCxn id="28" idx="6"/>
            <a:endCxn id="23" idx="2"/>
          </p:cNvCxnSpPr>
          <p:nvPr/>
        </p:nvCxnSpPr>
        <p:spPr>
          <a:xfrm flipV="1">
            <a:off x="3655800" y="5947487"/>
            <a:ext cx="238128" cy="1661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necteur droit 83"/>
          <p:cNvCxnSpPr>
            <a:stCxn id="28" idx="6"/>
            <a:endCxn id="24" idx="2"/>
          </p:cNvCxnSpPr>
          <p:nvPr/>
        </p:nvCxnSpPr>
        <p:spPr>
          <a:xfrm flipV="1">
            <a:off x="3655800" y="6051889"/>
            <a:ext cx="238127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cteur droit 87"/>
          <p:cNvCxnSpPr>
            <a:stCxn id="28" idx="6"/>
            <a:endCxn id="25" idx="2"/>
          </p:cNvCxnSpPr>
          <p:nvPr/>
        </p:nvCxnSpPr>
        <p:spPr>
          <a:xfrm>
            <a:off x="3655800" y="6113672"/>
            <a:ext cx="238127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Connecteur droit 90"/>
          <p:cNvCxnSpPr>
            <a:stCxn id="28" idx="6"/>
            <a:endCxn id="26" idx="2"/>
          </p:cNvCxnSpPr>
          <p:nvPr/>
        </p:nvCxnSpPr>
        <p:spPr>
          <a:xfrm>
            <a:off x="3655800" y="6113672"/>
            <a:ext cx="238127" cy="1394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necteur droit 94"/>
          <p:cNvCxnSpPr>
            <a:stCxn id="29" idx="6"/>
            <a:endCxn id="23" idx="2"/>
          </p:cNvCxnSpPr>
          <p:nvPr/>
        </p:nvCxnSpPr>
        <p:spPr>
          <a:xfrm flipV="1">
            <a:off x="3655800" y="5947487"/>
            <a:ext cx="238128" cy="2667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Connecteur droit 99"/>
          <p:cNvCxnSpPr>
            <a:stCxn id="29" idx="6"/>
            <a:endCxn id="24" idx="2"/>
          </p:cNvCxnSpPr>
          <p:nvPr/>
        </p:nvCxnSpPr>
        <p:spPr>
          <a:xfrm flipV="1">
            <a:off x="3655800" y="6051889"/>
            <a:ext cx="238127" cy="1623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necteur droit 102"/>
          <p:cNvCxnSpPr>
            <a:stCxn id="29" idx="6"/>
            <a:endCxn id="25" idx="2"/>
          </p:cNvCxnSpPr>
          <p:nvPr/>
        </p:nvCxnSpPr>
        <p:spPr>
          <a:xfrm flipV="1">
            <a:off x="3655800" y="6152500"/>
            <a:ext cx="238127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necteur droit 105"/>
          <p:cNvCxnSpPr>
            <a:stCxn id="29" idx="6"/>
            <a:endCxn id="26" idx="2"/>
          </p:cNvCxnSpPr>
          <p:nvPr/>
        </p:nvCxnSpPr>
        <p:spPr>
          <a:xfrm>
            <a:off x="3655800" y="6214283"/>
            <a:ext cx="238127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Ellipse 108"/>
          <p:cNvSpPr/>
          <p:nvPr/>
        </p:nvSpPr>
        <p:spPr>
          <a:xfrm>
            <a:off x="8168365" y="5887389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0" name="Ellipse 109"/>
          <p:cNvSpPr/>
          <p:nvPr/>
        </p:nvSpPr>
        <p:spPr>
          <a:xfrm>
            <a:off x="8168364" y="599179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1" name="Ellipse 110"/>
          <p:cNvSpPr/>
          <p:nvPr/>
        </p:nvSpPr>
        <p:spPr>
          <a:xfrm>
            <a:off x="8168364" y="609240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2" name="Ellipse 111"/>
          <p:cNvSpPr/>
          <p:nvPr/>
        </p:nvSpPr>
        <p:spPr>
          <a:xfrm>
            <a:off x="8168364" y="6193013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3" name="Ellipse 112"/>
          <p:cNvSpPr/>
          <p:nvPr/>
        </p:nvSpPr>
        <p:spPr>
          <a:xfrm>
            <a:off x="8736055" y="5887389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4" name="Ellipse 113"/>
          <p:cNvSpPr/>
          <p:nvPr/>
        </p:nvSpPr>
        <p:spPr>
          <a:xfrm>
            <a:off x="8736054" y="599179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5" name="Ellipse 114"/>
          <p:cNvSpPr/>
          <p:nvPr/>
        </p:nvSpPr>
        <p:spPr>
          <a:xfrm>
            <a:off x="8736054" y="609240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6" name="Ellipse 115"/>
          <p:cNvSpPr/>
          <p:nvPr/>
        </p:nvSpPr>
        <p:spPr>
          <a:xfrm>
            <a:off x="8736054" y="6193013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7" name="Ellipse 116"/>
          <p:cNvSpPr/>
          <p:nvPr/>
        </p:nvSpPr>
        <p:spPr>
          <a:xfrm>
            <a:off x="8452209" y="594917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8" name="Ellipse 117"/>
          <p:cNvSpPr/>
          <p:nvPr/>
        </p:nvSpPr>
        <p:spPr>
          <a:xfrm>
            <a:off x="8452208" y="6053574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9" name="Ellipse 118"/>
          <p:cNvSpPr/>
          <p:nvPr/>
        </p:nvSpPr>
        <p:spPr>
          <a:xfrm>
            <a:off x="8452208" y="6154185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20" name="Connecteur droit 119"/>
          <p:cNvCxnSpPr>
            <a:stCxn id="109" idx="6"/>
            <a:endCxn id="117" idx="2"/>
          </p:cNvCxnSpPr>
          <p:nvPr/>
        </p:nvCxnSpPr>
        <p:spPr>
          <a:xfrm>
            <a:off x="8214084" y="5910249"/>
            <a:ext cx="238125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Connecteur droit 120"/>
          <p:cNvCxnSpPr>
            <a:stCxn id="109" idx="6"/>
            <a:endCxn id="118" idx="2"/>
          </p:cNvCxnSpPr>
          <p:nvPr/>
        </p:nvCxnSpPr>
        <p:spPr>
          <a:xfrm>
            <a:off x="8214084" y="5910249"/>
            <a:ext cx="238124" cy="1661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onnecteur droit 121"/>
          <p:cNvCxnSpPr>
            <a:stCxn id="109" idx="6"/>
            <a:endCxn id="119" idx="2"/>
          </p:cNvCxnSpPr>
          <p:nvPr/>
        </p:nvCxnSpPr>
        <p:spPr>
          <a:xfrm>
            <a:off x="8214084" y="5910249"/>
            <a:ext cx="238124" cy="2667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necteur droit 122"/>
          <p:cNvCxnSpPr>
            <a:stCxn id="110" idx="6"/>
            <a:endCxn id="117" idx="2"/>
          </p:cNvCxnSpPr>
          <p:nvPr/>
        </p:nvCxnSpPr>
        <p:spPr>
          <a:xfrm flipV="1">
            <a:off x="8214083" y="5972032"/>
            <a:ext cx="238126" cy="426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Connecteur droit 123"/>
          <p:cNvCxnSpPr>
            <a:stCxn id="110" idx="6"/>
            <a:endCxn id="118" idx="2"/>
          </p:cNvCxnSpPr>
          <p:nvPr/>
        </p:nvCxnSpPr>
        <p:spPr>
          <a:xfrm>
            <a:off x="8214083" y="6014651"/>
            <a:ext cx="238125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Connecteur droit 124"/>
          <p:cNvCxnSpPr>
            <a:stCxn id="110" idx="6"/>
            <a:endCxn id="119" idx="2"/>
          </p:cNvCxnSpPr>
          <p:nvPr/>
        </p:nvCxnSpPr>
        <p:spPr>
          <a:xfrm>
            <a:off x="8214083" y="6014651"/>
            <a:ext cx="238125" cy="1623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Connecteur droit 125"/>
          <p:cNvCxnSpPr>
            <a:stCxn id="111" idx="6"/>
            <a:endCxn id="117" idx="2"/>
          </p:cNvCxnSpPr>
          <p:nvPr/>
        </p:nvCxnSpPr>
        <p:spPr>
          <a:xfrm flipV="1">
            <a:off x="8214083" y="5972032"/>
            <a:ext cx="238126" cy="1432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Connecteur droit 126"/>
          <p:cNvCxnSpPr>
            <a:stCxn id="111" idx="6"/>
            <a:endCxn id="118" idx="2"/>
          </p:cNvCxnSpPr>
          <p:nvPr/>
        </p:nvCxnSpPr>
        <p:spPr>
          <a:xfrm flipV="1">
            <a:off x="8214083" y="6076434"/>
            <a:ext cx="238125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necteur droit 127"/>
          <p:cNvCxnSpPr>
            <a:stCxn id="111" idx="6"/>
            <a:endCxn id="119" idx="2"/>
          </p:cNvCxnSpPr>
          <p:nvPr/>
        </p:nvCxnSpPr>
        <p:spPr>
          <a:xfrm>
            <a:off x="8214083" y="6115262"/>
            <a:ext cx="238125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Connecteur droit 128"/>
          <p:cNvCxnSpPr>
            <a:stCxn id="112" idx="6"/>
            <a:endCxn id="117" idx="2"/>
          </p:cNvCxnSpPr>
          <p:nvPr/>
        </p:nvCxnSpPr>
        <p:spPr>
          <a:xfrm flipV="1">
            <a:off x="8214083" y="5972032"/>
            <a:ext cx="238126" cy="2438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necteur droit 129"/>
          <p:cNvCxnSpPr>
            <a:stCxn id="112" idx="6"/>
          </p:cNvCxnSpPr>
          <p:nvPr/>
        </p:nvCxnSpPr>
        <p:spPr>
          <a:xfrm flipV="1">
            <a:off x="8214083" y="6076434"/>
            <a:ext cx="238125" cy="1394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Connecteur droit 130"/>
          <p:cNvCxnSpPr>
            <a:stCxn id="112" idx="6"/>
            <a:endCxn id="119" idx="2"/>
          </p:cNvCxnSpPr>
          <p:nvPr/>
        </p:nvCxnSpPr>
        <p:spPr>
          <a:xfrm flipV="1">
            <a:off x="8214083" y="6177045"/>
            <a:ext cx="238125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onnecteur droit 131"/>
          <p:cNvCxnSpPr>
            <a:endCxn id="113" idx="2"/>
          </p:cNvCxnSpPr>
          <p:nvPr/>
        </p:nvCxnSpPr>
        <p:spPr>
          <a:xfrm flipV="1">
            <a:off x="8497927" y="5910249"/>
            <a:ext cx="238128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Connecteur droit 132"/>
          <p:cNvCxnSpPr>
            <a:stCxn id="117" idx="6"/>
          </p:cNvCxnSpPr>
          <p:nvPr/>
        </p:nvCxnSpPr>
        <p:spPr>
          <a:xfrm>
            <a:off x="8497928" y="5972032"/>
            <a:ext cx="238126" cy="426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Connecteur droit 133"/>
          <p:cNvCxnSpPr/>
          <p:nvPr/>
        </p:nvCxnSpPr>
        <p:spPr>
          <a:xfrm>
            <a:off x="8497927" y="5972032"/>
            <a:ext cx="238127" cy="1432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Connecteur droit 134"/>
          <p:cNvCxnSpPr>
            <a:endCxn id="116" idx="2"/>
          </p:cNvCxnSpPr>
          <p:nvPr/>
        </p:nvCxnSpPr>
        <p:spPr>
          <a:xfrm>
            <a:off x="8497927" y="5972032"/>
            <a:ext cx="238127" cy="2438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Connecteur droit 135"/>
          <p:cNvCxnSpPr>
            <a:stCxn id="118" idx="6"/>
            <a:endCxn id="113" idx="2"/>
          </p:cNvCxnSpPr>
          <p:nvPr/>
        </p:nvCxnSpPr>
        <p:spPr>
          <a:xfrm flipV="1">
            <a:off x="8497927" y="5910249"/>
            <a:ext cx="238128" cy="1661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Connecteur droit 136"/>
          <p:cNvCxnSpPr>
            <a:stCxn id="118" idx="6"/>
            <a:endCxn id="114" idx="2"/>
          </p:cNvCxnSpPr>
          <p:nvPr/>
        </p:nvCxnSpPr>
        <p:spPr>
          <a:xfrm flipV="1">
            <a:off x="8497927" y="6014651"/>
            <a:ext cx="238127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Connecteur droit 137"/>
          <p:cNvCxnSpPr>
            <a:stCxn id="118" idx="6"/>
            <a:endCxn id="115" idx="2"/>
          </p:cNvCxnSpPr>
          <p:nvPr/>
        </p:nvCxnSpPr>
        <p:spPr>
          <a:xfrm>
            <a:off x="8497927" y="6076434"/>
            <a:ext cx="238127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Connecteur droit 138"/>
          <p:cNvCxnSpPr>
            <a:stCxn id="118" idx="6"/>
            <a:endCxn id="116" idx="2"/>
          </p:cNvCxnSpPr>
          <p:nvPr/>
        </p:nvCxnSpPr>
        <p:spPr>
          <a:xfrm>
            <a:off x="8497927" y="6076434"/>
            <a:ext cx="238127" cy="1394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Connecteur droit 139"/>
          <p:cNvCxnSpPr>
            <a:stCxn id="119" idx="6"/>
            <a:endCxn id="113" idx="2"/>
          </p:cNvCxnSpPr>
          <p:nvPr/>
        </p:nvCxnSpPr>
        <p:spPr>
          <a:xfrm flipV="1">
            <a:off x="8497927" y="5910249"/>
            <a:ext cx="238128" cy="2667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Connecteur droit 140"/>
          <p:cNvCxnSpPr>
            <a:stCxn id="119" idx="6"/>
            <a:endCxn id="114" idx="2"/>
          </p:cNvCxnSpPr>
          <p:nvPr/>
        </p:nvCxnSpPr>
        <p:spPr>
          <a:xfrm flipV="1">
            <a:off x="8497927" y="6014651"/>
            <a:ext cx="238127" cy="1623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Connecteur droit 141"/>
          <p:cNvCxnSpPr>
            <a:stCxn id="119" idx="6"/>
            <a:endCxn id="115" idx="2"/>
          </p:cNvCxnSpPr>
          <p:nvPr/>
        </p:nvCxnSpPr>
        <p:spPr>
          <a:xfrm flipV="1">
            <a:off x="8497927" y="6115262"/>
            <a:ext cx="238127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onnecteur droit 142"/>
          <p:cNvCxnSpPr>
            <a:stCxn id="119" idx="6"/>
            <a:endCxn id="116" idx="2"/>
          </p:cNvCxnSpPr>
          <p:nvPr/>
        </p:nvCxnSpPr>
        <p:spPr>
          <a:xfrm>
            <a:off x="8497927" y="6177045"/>
            <a:ext cx="238127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Connecteur droit avec flèche 144"/>
          <p:cNvCxnSpPr>
            <a:stCxn id="12" idx="2"/>
            <a:endCxn id="16" idx="0"/>
          </p:cNvCxnSpPr>
          <p:nvPr/>
        </p:nvCxnSpPr>
        <p:spPr>
          <a:xfrm>
            <a:off x="3625098" y="5038625"/>
            <a:ext cx="7842" cy="452327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onnecteur droit avec flèche 146"/>
          <p:cNvCxnSpPr>
            <a:stCxn id="17" idx="2"/>
            <a:endCxn id="12" idx="1"/>
          </p:cNvCxnSpPr>
          <p:nvPr/>
        </p:nvCxnSpPr>
        <p:spPr>
          <a:xfrm>
            <a:off x="1927782" y="3841421"/>
            <a:ext cx="910177" cy="598602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onnecteur droit avec flèche 149"/>
          <p:cNvCxnSpPr>
            <a:stCxn id="13" idx="3"/>
            <a:endCxn id="14" idx="3"/>
          </p:cNvCxnSpPr>
          <p:nvPr/>
        </p:nvCxnSpPr>
        <p:spPr>
          <a:xfrm flipV="1">
            <a:off x="9239345" y="4044099"/>
            <a:ext cx="1033358" cy="395924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Connecteur droit avec flèche 151"/>
          <p:cNvCxnSpPr>
            <a:stCxn id="13" idx="2"/>
            <a:endCxn id="15" idx="0"/>
          </p:cNvCxnSpPr>
          <p:nvPr/>
        </p:nvCxnSpPr>
        <p:spPr>
          <a:xfrm>
            <a:off x="8452207" y="5038625"/>
            <a:ext cx="0" cy="415089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Connecteur droit avec flèche 153"/>
          <p:cNvCxnSpPr>
            <a:stCxn id="12" idx="3"/>
            <a:endCxn id="13" idx="1"/>
          </p:cNvCxnSpPr>
          <p:nvPr/>
        </p:nvCxnSpPr>
        <p:spPr>
          <a:xfrm>
            <a:off x="4412236" y="4440023"/>
            <a:ext cx="3252832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5" name="Image 15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131" y="4857718"/>
            <a:ext cx="709905" cy="709905"/>
          </a:xfrm>
          <a:prstGeom prst="rect">
            <a:avLst/>
          </a:prstGeom>
        </p:spPr>
      </p:pic>
      <p:cxnSp>
        <p:nvCxnSpPr>
          <p:cNvPr id="156" name="Connecteur droit avec flèche 155"/>
          <p:cNvCxnSpPr>
            <a:stCxn id="13" idx="3"/>
            <a:endCxn id="155" idx="1"/>
          </p:cNvCxnSpPr>
          <p:nvPr/>
        </p:nvCxnSpPr>
        <p:spPr>
          <a:xfrm>
            <a:off x="9239345" y="4440023"/>
            <a:ext cx="827786" cy="772648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9" name="Image 15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1067" y="3345020"/>
            <a:ext cx="497508" cy="497508"/>
          </a:xfrm>
          <a:prstGeom prst="rect">
            <a:avLst/>
          </a:prstGeom>
        </p:spPr>
      </p:pic>
      <p:sp>
        <p:nvSpPr>
          <p:cNvPr id="160" name="ZoneTexte 159"/>
          <p:cNvSpPr txBox="1"/>
          <p:nvPr/>
        </p:nvSpPr>
        <p:spPr>
          <a:xfrm>
            <a:off x="1927781" y="4070691"/>
            <a:ext cx="533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</a:t>
            </a:r>
            <a:r>
              <a:rPr lang="fr-FR" dirty="0" smtClean="0"/>
              <a:t>ite</a:t>
            </a:r>
            <a:endParaRPr lang="fr-FR" dirty="0"/>
          </a:p>
        </p:txBody>
      </p:sp>
      <p:sp>
        <p:nvSpPr>
          <p:cNvPr id="161" name="ZoneTexte 160"/>
          <p:cNvSpPr txBox="1"/>
          <p:nvPr/>
        </p:nvSpPr>
        <p:spPr>
          <a:xfrm>
            <a:off x="2859792" y="5061485"/>
            <a:ext cx="743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Photo</a:t>
            </a:r>
            <a:endParaRPr lang="fr-FR" dirty="0"/>
          </a:p>
        </p:txBody>
      </p:sp>
      <p:sp>
        <p:nvSpPr>
          <p:cNvPr id="163" name="ZoneTexte 162"/>
          <p:cNvSpPr txBox="1"/>
          <p:nvPr/>
        </p:nvSpPr>
        <p:spPr>
          <a:xfrm>
            <a:off x="3682352" y="5084382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o/n</a:t>
            </a:r>
            <a:endParaRPr lang="fr-FR" dirty="0"/>
          </a:p>
        </p:txBody>
      </p:sp>
      <p:sp>
        <p:nvSpPr>
          <p:cNvPr id="164" name="ZoneTexte 163"/>
          <p:cNvSpPr txBox="1"/>
          <p:nvPr/>
        </p:nvSpPr>
        <p:spPr>
          <a:xfrm>
            <a:off x="5192983" y="4440023"/>
            <a:ext cx="166462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smtClean="0"/>
              <a:t>Login</a:t>
            </a:r>
          </a:p>
          <a:p>
            <a:pPr algn="ctr"/>
            <a:r>
              <a:rPr lang="fr-FR" dirty="0" err="1" smtClean="0"/>
              <a:t>mdp</a:t>
            </a:r>
            <a:endParaRPr lang="fr-FR" dirty="0" smtClean="0"/>
          </a:p>
          <a:p>
            <a:pPr algn="ctr"/>
            <a:r>
              <a:rPr lang="fr-FR" dirty="0" smtClean="0"/>
              <a:t>Photos</a:t>
            </a:r>
          </a:p>
          <a:p>
            <a:pPr algn="ctr"/>
            <a:r>
              <a:rPr lang="fr-FR" dirty="0" smtClean="0"/>
              <a:t>Poids du réseau</a:t>
            </a:r>
            <a:endParaRPr lang="fr-FR" dirty="0"/>
          </a:p>
        </p:txBody>
      </p:sp>
      <p:sp>
        <p:nvSpPr>
          <p:cNvPr id="167" name="ZoneTexte 166"/>
          <p:cNvSpPr txBox="1"/>
          <p:nvPr/>
        </p:nvSpPr>
        <p:spPr>
          <a:xfrm>
            <a:off x="9191222" y="5003824"/>
            <a:ext cx="833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Photos</a:t>
            </a:r>
            <a:endParaRPr lang="fr-FR" dirty="0"/>
          </a:p>
        </p:txBody>
      </p:sp>
      <p:sp>
        <p:nvSpPr>
          <p:cNvPr id="168" name="ZoneTexte 167"/>
          <p:cNvSpPr txBox="1"/>
          <p:nvPr/>
        </p:nvSpPr>
        <p:spPr>
          <a:xfrm>
            <a:off x="9607843" y="4202908"/>
            <a:ext cx="1205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Login/</a:t>
            </a:r>
            <a:r>
              <a:rPr lang="fr-FR" dirty="0" err="1" smtClean="0"/>
              <a:t>mdp</a:t>
            </a:r>
            <a:endParaRPr lang="fr-FR" dirty="0"/>
          </a:p>
        </p:txBody>
      </p:sp>
      <p:cxnSp>
        <p:nvCxnSpPr>
          <p:cNvPr id="169" name="Connecteur droit avec flèche 168"/>
          <p:cNvCxnSpPr>
            <a:stCxn id="15" idx="3"/>
          </p:cNvCxnSpPr>
          <p:nvPr/>
        </p:nvCxnSpPr>
        <p:spPr>
          <a:xfrm flipV="1">
            <a:off x="9069124" y="5296524"/>
            <a:ext cx="986678" cy="642672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7847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e libre 3"/>
          <p:cNvSpPr/>
          <p:nvPr/>
        </p:nvSpPr>
        <p:spPr>
          <a:xfrm>
            <a:off x="-1" y="-9427"/>
            <a:ext cx="12198285" cy="1753386"/>
          </a:xfrm>
          <a:custGeom>
            <a:avLst/>
            <a:gdLst>
              <a:gd name="connsiteX0" fmla="*/ 0 w 12207712"/>
              <a:gd name="connsiteY0" fmla="*/ 0 h 1706252"/>
              <a:gd name="connsiteX1" fmla="*/ 12207712 w 12207712"/>
              <a:gd name="connsiteY1" fmla="*/ 0 h 1706252"/>
              <a:gd name="connsiteX2" fmla="*/ 12198285 w 12207712"/>
              <a:gd name="connsiteY2" fmla="*/ 688157 h 1706252"/>
              <a:gd name="connsiteX3" fmla="*/ 9427 w 12207712"/>
              <a:gd name="connsiteY3" fmla="*/ 1706252 h 1706252"/>
              <a:gd name="connsiteX4" fmla="*/ 0 w 12207712"/>
              <a:gd name="connsiteY4" fmla="*/ 0 h 1706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7712" h="1706252">
                <a:moveTo>
                  <a:pt x="0" y="0"/>
                </a:moveTo>
                <a:lnTo>
                  <a:pt x="12207712" y="0"/>
                </a:lnTo>
                <a:lnTo>
                  <a:pt x="12198285" y="688157"/>
                </a:lnTo>
                <a:lnTo>
                  <a:pt x="9427" y="1706252"/>
                </a:lnTo>
                <a:cubicBezTo>
                  <a:pt x="6285" y="1143786"/>
                  <a:pt x="3142" y="581320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59000">
                <a:srgbClr val="6DB0DD"/>
              </a:gs>
              <a:gs pos="94000">
                <a:srgbClr val="9657DB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Forme libre 4"/>
          <p:cNvSpPr/>
          <p:nvPr/>
        </p:nvSpPr>
        <p:spPr>
          <a:xfrm>
            <a:off x="10109508" y="6438507"/>
            <a:ext cx="2088777" cy="419493"/>
          </a:xfrm>
          <a:custGeom>
            <a:avLst/>
            <a:gdLst>
              <a:gd name="connsiteX0" fmla="*/ 0 w 2088777"/>
              <a:gd name="connsiteY0" fmla="*/ 573741 h 573741"/>
              <a:gd name="connsiteX1" fmla="*/ 2088777 w 2088777"/>
              <a:gd name="connsiteY1" fmla="*/ 573741 h 573741"/>
              <a:gd name="connsiteX2" fmla="*/ 2088777 w 2088777"/>
              <a:gd name="connsiteY2" fmla="*/ 0 h 573741"/>
              <a:gd name="connsiteX3" fmla="*/ 0 w 2088777"/>
              <a:gd name="connsiteY3" fmla="*/ 573741 h 573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8777" h="573741">
                <a:moveTo>
                  <a:pt x="0" y="573741"/>
                </a:moveTo>
                <a:lnTo>
                  <a:pt x="2088777" y="573741"/>
                </a:lnTo>
                <a:lnTo>
                  <a:pt x="2088777" y="0"/>
                </a:lnTo>
                <a:lnTo>
                  <a:pt x="0" y="573741"/>
                </a:ln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75000">
                <a:srgbClr val="6DB0DD"/>
              </a:gs>
              <a:gs pos="100000">
                <a:srgbClr val="BD85E3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Titre 1"/>
          <p:cNvSpPr>
            <a:spLocks noGrp="1"/>
          </p:cNvSpPr>
          <p:nvPr>
            <p:ph type="title"/>
          </p:nvPr>
        </p:nvSpPr>
        <p:spPr>
          <a:xfrm>
            <a:off x="160256" y="75414"/>
            <a:ext cx="10515600" cy="1325563"/>
          </a:xfrm>
          <a:noFill/>
        </p:spPr>
        <p:txBody>
          <a:bodyPr/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Reconnaissance 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11856720" y="6488668"/>
            <a:ext cx="294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1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063" y="3162399"/>
            <a:ext cx="3478805" cy="1826373"/>
          </a:xfrm>
          <a:prstGeom prst="rect">
            <a:avLst/>
          </a:prstGeom>
        </p:spPr>
      </p:pic>
      <p:sp>
        <p:nvSpPr>
          <p:cNvPr id="9" name="ZoneTexte 8"/>
          <p:cNvSpPr txBox="1"/>
          <p:nvPr/>
        </p:nvSpPr>
        <p:spPr>
          <a:xfrm>
            <a:off x="0" y="5909718"/>
            <a:ext cx="121982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J</a:t>
            </a:r>
            <a:r>
              <a:rPr lang="en-US" dirty="0"/>
              <a:t>. Goldstein, L. D. Harmon, and A. B. </a:t>
            </a:r>
            <a:r>
              <a:rPr lang="en-US" dirty="0" err="1"/>
              <a:t>Lesk</a:t>
            </a:r>
            <a:r>
              <a:rPr lang="en-US" dirty="0"/>
              <a:t>, “</a:t>
            </a:r>
            <a:r>
              <a:rPr lang="en-US" dirty="0" smtClean="0"/>
              <a:t>Identification of </a:t>
            </a:r>
            <a:r>
              <a:rPr lang="en-US" dirty="0"/>
              <a:t>human </a:t>
            </a:r>
            <a:r>
              <a:rPr lang="en-US" dirty="0" smtClean="0"/>
              <a:t>faces” 1971</a:t>
            </a:r>
            <a:r>
              <a:rPr lang="en-US" dirty="0"/>
              <a:t>.</a:t>
            </a:r>
            <a:endParaRPr lang="en-US" dirty="0" smtClean="0"/>
          </a:p>
          <a:p>
            <a:r>
              <a:rPr lang="fr-FR" dirty="0"/>
              <a:t>Y. </a:t>
            </a:r>
            <a:r>
              <a:rPr lang="fr-FR" dirty="0" err="1"/>
              <a:t>Taigman</a:t>
            </a:r>
            <a:r>
              <a:rPr lang="fr-FR" dirty="0"/>
              <a:t>, M. Yang, M. </a:t>
            </a:r>
            <a:r>
              <a:rPr lang="fr-FR" dirty="0" err="1"/>
              <a:t>Ranzato</a:t>
            </a:r>
            <a:r>
              <a:rPr lang="fr-FR" dirty="0"/>
              <a:t> and L. Wolf </a:t>
            </a:r>
            <a:r>
              <a:rPr lang="en-US" dirty="0"/>
              <a:t>“ </a:t>
            </a:r>
            <a:r>
              <a:rPr lang="en-US" dirty="0" err="1"/>
              <a:t>DeepFace</a:t>
            </a:r>
            <a:r>
              <a:rPr lang="en-US" dirty="0"/>
              <a:t>: Closing the Gap to Human-Level Performance in Face Verification </a:t>
            </a:r>
            <a:r>
              <a:rPr lang="en-US" dirty="0" smtClean="0"/>
              <a:t>” 2014</a:t>
            </a:r>
          </a:p>
          <a:p>
            <a:r>
              <a:rPr lang="it-IT" dirty="0" smtClean="0"/>
              <a:t>R. Brunelli and T. Poggio, </a:t>
            </a:r>
            <a:r>
              <a:rPr lang="en-US" dirty="0" smtClean="0"/>
              <a:t>“</a:t>
            </a:r>
            <a:r>
              <a:rPr lang="fr-FR" dirty="0"/>
              <a:t>Face Recognition: </a:t>
            </a:r>
            <a:r>
              <a:rPr lang="fr-FR" dirty="0" err="1"/>
              <a:t>Features</a:t>
            </a:r>
            <a:r>
              <a:rPr lang="fr-FR" dirty="0"/>
              <a:t> versus </a:t>
            </a:r>
            <a:r>
              <a:rPr lang="fr-FR" dirty="0" err="1"/>
              <a:t>Templates</a:t>
            </a:r>
            <a:r>
              <a:rPr lang="en-US" dirty="0" smtClean="0"/>
              <a:t>” 1993.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668282" y="2076732"/>
            <a:ext cx="26883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400" dirty="0" smtClean="0"/>
              <a:t>Landmark détection</a:t>
            </a:r>
          </a:p>
          <a:p>
            <a:pPr algn="ctr"/>
            <a:r>
              <a:rPr lang="fr-FR" sz="2400" dirty="0" smtClean="0"/>
              <a:t>1971</a:t>
            </a:r>
            <a:endParaRPr lang="fr-FR" sz="2400" dirty="0"/>
          </a:p>
        </p:txBody>
      </p:sp>
      <p:sp>
        <p:nvSpPr>
          <p:cNvPr id="14" name="ZoneTexte 13"/>
          <p:cNvSpPr txBox="1"/>
          <p:nvPr/>
        </p:nvSpPr>
        <p:spPr>
          <a:xfrm>
            <a:off x="4606549" y="2076732"/>
            <a:ext cx="240444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400" dirty="0" err="1" smtClean="0"/>
              <a:t>Feature</a:t>
            </a:r>
            <a:r>
              <a:rPr lang="fr-FR" sz="2400" dirty="0" smtClean="0"/>
              <a:t> détection</a:t>
            </a:r>
          </a:p>
          <a:p>
            <a:pPr algn="ctr"/>
            <a:r>
              <a:rPr lang="fr-FR" sz="2400" dirty="0" smtClean="0"/>
              <a:t>1993</a:t>
            </a:r>
            <a:endParaRPr lang="fr-FR" sz="2400" dirty="0"/>
          </a:p>
        </p:txBody>
      </p:sp>
      <p:pic>
        <p:nvPicPr>
          <p:cNvPr id="15" name="Imag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0260" y="3623545"/>
            <a:ext cx="4138366" cy="865737"/>
          </a:xfrm>
          <a:prstGeom prst="rect">
            <a:avLst/>
          </a:prstGeom>
        </p:spPr>
      </p:pic>
      <p:sp>
        <p:nvSpPr>
          <p:cNvPr id="16" name="ZoneTexte 15"/>
          <p:cNvSpPr txBox="1"/>
          <p:nvPr/>
        </p:nvSpPr>
        <p:spPr>
          <a:xfrm>
            <a:off x="8928740" y="2076732"/>
            <a:ext cx="186140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400" dirty="0" err="1" smtClean="0"/>
              <a:t>Deeplearning</a:t>
            </a:r>
            <a:endParaRPr lang="fr-FR" sz="2400" dirty="0" smtClean="0"/>
          </a:p>
          <a:p>
            <a:pPr algn="ctr"/>
            <a:r>
              <a:rPr lang="fr-FR" sz="2400" dirty="0" smtClean="0"/>
              <a:t>2014</a:t>
            </a:r>
            <a:endParaRPr lang="fr-FR" sz="2400"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1229" y="3162399"/>
            <a:ext cx="3255080" cy="2103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633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e libre 3"/>
          <p:cNvSpPr/>
          <p:nvPr/>
        </p:nvSpPr>
        <p:spPr>
          <a:xfrm>
            <a:off x="-1" y="-9427"/>
            <a:ext cx="12198285" cy="1753386"/>
          </a:xfrm>
          <a:custGeom>
            <a:avLst/>
            <a:gdLst>
              <a:gd name="connsiteX0" fmla="*/ 0 w 12207712"/>
              <a:gd name="connsiteY0" fmla="*/ 0 h 1706252"/>
              <a:gd name="connsiteX1" fmla="*/ 12207712 w 12207712"/>
              <a:gd name="connsiteY1" fmla="*/ 0 h 1706252"/>
              <a:gd name="connsiteX2" fmla="*/ 12198285 w 12207712"/>
              <a:gd name="connsiteY2" fmla="*/ 688157 h 1706252"/>
              <a:gd name="connsiteX3" fmla="*/ 9427 w 12207712"/>
              <a:gd name="connsiteY3" fmla="*/ 1706252 h 1706252"/>
              <a:gd name="connsiteX4" fmla="*/ 0 w 12207712"/>
              <a:gd name="connsiteY4" fmla="*/ 0 h 1706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7712" h="1706252">
                <a:moveTo>
                  <a:pt x="0" y="0"/>
                </a:moveTo>
                <a:lnTo>
                  <a:pt x="12207712" y="0"/>
                </a:lnTo>
                <a:lnTo>
                  <a:pt x="12198285" y="688157"/>
                </a:lnTo>
                <a:lnTo>
                  <a:pt x="9427" y="1706252"/>
                </a:lnTo>
                <a:cubicBezTo>
                  <a:pt x="6285" y="1143786"/>
                  <a:pt x="3142" y="581320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59000">
                <a:srgbClr val="6DB0DD"/>
              </a:gs>
              <a:gs pos="94000">
                <a:srgbClr val="9657DB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Forme libre 4"/>
          <p:cNvSpPr/>
          <p:nvPr/>
        </p:nvSpPr>
        <p:spPr>
          <a:xfrm>
            <a:off x="10109508" y="6438507"/>
            <a:ext cx="2088777" cy="419493"/>
          </a:xfrm>
          <a:custGeom>
            <a:avLst/>
            <a:gdLst>
              <a:gd name="connsiteX0" fmla="*/ 0 w 2088777"/>
              <a:gd name="connsiteY0" fmla="*/ 573741 h 573741"/>
              <a:gd name="connsiteX1" fmla="*/ 2088777 w 2088777"/>
              <a:gd name="connsiteY1" fmla="*/ 573741 h 573741"/>
              <a:gd name="connsiteX2" fmla="*/ 2088777 w 2088777"/>
              <a:gd name="connsiteY2" fmla="*/ 0 h 573741"/>
              <a:gd name="connsiteX3" fmla="*/ 0 w 2088777"/>
              <a:gd name="connsiteY3" fmla="*/ 573741 h 573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8777" h="573741">
                <a:moveTo>
                  <a:pt x="0" y="573741"/>
                </a:moveTo>
                <a:lnTo>
                  <a:pt x="2088777" y="573741"/>
                </a:lnTo>
                <a:lnTo>
                  <a:pt x="2088777" y="0"/>
                </a:lnTo>
                <a:lnTo>
                  <a:pt x="0" y="573741"/>
                </a:ln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75000">
                <a:srgbClr val="6DB0DD"/>
              </a:gs>
              <a:gs pos="100000">
                <a:srgbClr val="BD85E3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Titre 1"/>
          <p:cNvSpPr>
            <a:spLocks noGrp="1"/>
          </p:cNvSpPr>
          <p:nvPr>
            <p:ph type="title"/>
          </p:nvPr>
        </p:nvSpPr>
        <p:spPr>
          <a:xfrm>
            <a:off x="160256" y="75414"/>
            <a:ext cx="10515600" cy="1325563"/>
          </a:xfrm>
          <a:noFill/>
        </p:spPr>
        <p:txBody>
          <a:bodyPr/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Intégration de la collecte de données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11856720" y="6488668"/>
            <a:ext cx="294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1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8" name="Rectangle à coins arrondis 7"/>
          <p:cNvSpPr/>
          <p:nvPr/>
        </p:nvSpPr>
        <p:spPr>
          <a:xfrm>
            <a:off x="801277" y="2323707"/>
            <a:ext cx="4270343" cy="4232635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à coins arrondis 8"/>
          <p:cNvSpPr/>
          <p:nvPr/>
        </p:nvSpPr>
        <p:spPr>
          <a:xfrm>
            <a:off x="7005685" y="2323706"/>
            <a:ext cx="4270343" cy="4232635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ZoneTexte 9"/>
          <p:cNvSpPr txBox="1"/>
          <p:nvPr/>
        </p:nvSpPr>
        <p:spPr>
          <a:xfrm>
            <a:off x="2247798" y="1677375"/>
            <a:ext cx="13773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 smtClean="0">
                <a:latin typeface="Product Sans" panose="020B0403030502040203" pitchFamily="34" charset="0"/>
              </a:rPr>
              <a:t>Client</a:t>
            </a:r>
            <a:endParaRPr lang="fr-FR" sz="3600" dirty="0">
              <a:latin typeface="Product Sans" panose="020B0403030502040203" pitchFamily="34" charset="0"/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8266257" y="1677374"/>
            <a:ext cx="17491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 smtClean="0">
                <a:latin typeface="Product Sans" panose="020B0403030502040203" pitchFamily="34" charset="0"/>
              </a:rPr>
              <a:t>Serveur</a:t>
            </a:r>
            <a:endParaRPr lang="fr-FR" sz="3600" dirty="0">
              <a:latin typeface="Product Sans" panose="020B0403030502040203" pitchFamily="34" charset="0"/>
            </a:endParaRPr>
          </a:p>
        </p:txBody>
      </p:sp>
      <p:sp>
        <p:nvSpPr>
          <p:cNvPr id="12" name="Rectangle à coins arrondis 11"/>
          <p:cNvSpPr/>
          <p:nvPr/>
        </p:nvSpPr>
        <p:spPr>
          <a:xfrm>
            <a:off x="2837959" y="3841421"/>
            <a:ext cx="1574277" cy="119720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smtClean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Code C</a:t>
            </a:r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3" name="Rectangle à coins arrondis 12"/>
          <p:cNvSpPr/>
          <p:nvPr/>
        </p:nvSpPr>
        <p:spPr>
          <a:xfrm>
            <a:off x="7665068" y="3841421"/>
            <a:ext cx="1574277" cy="1197204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Code C</a:t>
            </a:r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4" name="Cylindre 13"/>
          <p:cNvSpPr/>
          <p:nvPr/>
        </p:nvSpPr>
        <p:spPr>
          <a:xfrm>
            <a:off x="9766169" y="2705493"/>
            <a:ext cx="1013067" cy="1338606"/>
          </a:xfrm>
          <a:prstGeom prst="can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BDD</a:t>
            </a:r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5" name="Rectangle à coins arrondis 14"/>
          <p:cNvSpPr/>
          <p:nvPr/>
        </p:nvSpPr>
        <p:spPr>
          <a:xfrm>
            <a:off x="7835289" y="5453714"/>
            <a:ext cx="1233835" cy="970964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Python</a:t>
            </a:r>
          </a:p>
          <a:p>
            <a:pPr algn="ctr"/>
            <a:endParaRPr lang="fr-FR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6" name="Rectangle à coins arrondis 15"/>
          <p:cNvSpPr/>
          <p:nvPr/>
        </p:nvSpPr>
        <p:spPr>
          <a:xfrm>
            <a:off x="3016022" y="5490952"/>
            <a:ext cx="1233835" cy="970964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Python</a:t>
            </a:r>
          </a:p>
          <a:p>
            <a:pPr algn="ctr"/>
            <a:endParaRPr lang="fr-FR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7" name="Rectangle à coins arrondis 16"/>
          <p:cNvSpPr/>
          <p:nvPr/>
        </p:nvSpPr>
        <p:spPr>
          <a:xfrm>
            <a:off x="1329179" y="2969443"/>
            <a:ext cx="1197205" cy="871978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JavaScript</a:t>
            </a:r>
          </a:p>
          <a:p>
            <a:pPr algn="ctr"/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8" name="Image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1824" y="3997460"/>
            <a:ext cx="307261" cy="307261"/>
          </a:xfrm>
          <a:prstGeom prst="rect">
            <a:avLst/>
          </a:prstGeom>
        </p:spPr>
      </p:pic>
      <p:sp>
        <p:nvSpPr>
          <p:cNvPr id="19" name="Ellipse 18"/>
          <p:cNvSpPr/>
          <p:nvPr/>
        </p:nvSpPr>
        <p:spPr>
          <a:xfrm>
            <a:off x="3326238" y="5924627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Ellipse 19"/>
          <p:cNvSpPr/>
          <p:nvPr/>
        </p:nvSpPr>
        <p:spPr>
          <a:xfrm>
            <a:off x="3326237" y="6029029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Ellipse 20"/>
          <p:cNvSpPr/>
          <p:nvPr/>
        </p:nvSpPr>
        <p:spPr>
          <a:xfrm>
            <a:off x="3326237" y="612964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Ellipse 21"/>
          <p:cNvSpPr/>
          <p:nvPr/>
        </p:nvSpPr>
        <p:spPr>
          <a:xfrm>
            <a:off x="3326237" y="623025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Ellipse 22"/>
          <p:cNvSpPr/>
          <p:nvPr/>
        </p:nvSpPr>
        <p:spPr>
          <a:xfrm>
            <a:off x="3893928" y="5924627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Ellipse 23"/>
          <p:cNvSpPr/>
          <p:nvPr/>
        </p:nvSpPr>
        <p:spPr>
          <a:xfrm>
            <a:off x="3893927" y="6029029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Ellipse 24"/>
          <p:cNvSpPr/>
          <p:nvPr/>
        </p:nvSpPr>
        <p:spPr>
          <a:xfrm>
            <a:off x="3893927" y="612964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Ellipse 25"/>
          <p:cNvSpPr/>
          <p:nvPr/>
        </p:nvSpPr>
        <p:spPr>
          <a:xfrm>
            <a:off x="3893927" y="623025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Ellipse 26"/>
          <p:cNvSpPr/>
          <p:nvPr/>
        </p:nvSpPr>
        <p:spPr>
          <a:xfrm>
            <a:off x="3610082" y="598641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Ellipse 27"/>
          <p:cNvSpPr/>
          <p:nvPr/>
        </p:nvSpPr>
        <p:spPr>
          <a:xfrm>
            <a:off x="3610081" y="609081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Ellipse 28"/>
          <p:cNvSpPr/>
          <p:nvPr/>
        </p:nvSpPr>
        <p:spPr>
          <a:xfrm>
            <a:off x="3610081" y="6191423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2" name="Connecteur droit 31"/>
          <p:cNvCxnSpPr>
            <a:stCxn id="19" idx="6"/>
            <a:endCxn id="27" idx="2"/>
          </p:cNvCxnSpPr>
          <p:nvPr/>
        </p:nvCxnSpPr>
        <p:spPr>
          <a:xfrm>
            <a:off x="3371957" y="5947487"/>
            <a:ext cx="238125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33"/>
          <p:cNvCxnSpPr>
            <a:stCxn id="19" idx="6"/>
            <a:endCxn id="28" idx="2"/>
          </p:cNvCxnSpPr>
          <p:nvPr/>
        </p:nvCxnSpPr>
        <p:spPr>
          <a:xfrm>
            <a:off x="3371957" y="5947487"/>
            <a:ext cx="238124" cy="1661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36"/>
          <p:cNvCxnSpPr>
            <a:stCxn id="19" idx="6"/>
            <a:endCxn id="29" idx="2"/>
          </p:cNvCxnSpPr>
          <p:nvPr/>
        </p:nvCxnSpPr>
        <p:spPr>
          <a:xfrm>
            <a:off x="3371957" y="5947487"/>
            <a:ext cx="238124" cy="2667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39"/>
          <p:cNvCxnSpPr>
            <a:stCxn id="20" idx="6"/>
            <a:endCxn id="27" idx="2"/>
          </p:cNvCxnSpPr>
          <p:nvPr/>
        </p:nvCxnSpPr>
        <p:spPr>
          <a:xfrm flipV="1">
            <a:off x="3371956" y="6009270"/>
            <a:ext cx="238126" cy="426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42"/>
          <p:cNvCxnSpPr>
            <a:stCxn id="20" idx="6"/>
            <a:endCxn id="28" idx="2"/>
          </p:cNvCxnSpPr>
          <p:nvPr/>
        </p:nvCxnSpPr>
        <p:spPr>
          <a:xfrm>
            <a:off x="3371956" y="6051889"/>
            <a:ext cx="238125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eur droit 45"/>
          <p:cNvCxnSpPr>
            <a:stCxn id="20" idx="6"/>
            <a:endCxn id="29" idx="2"/>
          </p:cNvCxnSpPr>
          <p:nvPr/>
        </p:nvCxnSpPr>
        <p:spPr>
          <a:xfrm>
            <a:off x="3371956" y="6051889"/>
            <a:ext cx="238125" cy="1623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droit 48"/>
          <p:cNvCxnSpPr>
            <a:stCxn id="21" idx="6"/>
            <a:endCxn id="27" idx="2"/>
          </p:cNvCxnSpPr>
          <p:nvPr/>
        </p:nvCxnSpPr>
        <p:spPr>
          <a:xfrm flipV="1">
            <a:off x="3371956" y="6009270"/>
            <a:ext cx="238126" cy="1432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eur droit 51"/>
          <p:cNvCxnSpPr>
            <a:stCxn id="21" idx="6"/>
            <a:endCxn id="28" idx="2"/>
          </p:cNvCxnSpPr>
          <p:nvPr/>
        </p:nvCxnSpPr>
        <p:spPr>
          <a:xfrm flipV="1">
            <a:off x="3371956" y="6113672"/>
            <a:ext cx="238125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eur droit 54"/>
          <p:cNvCxnSpPr>
            <a:stCxn id="21" idx="6"/>
            <a:endCxn id="29" idx="2"/>
          </p:cNvCxnSpPr>
          <p:nvPr/>
        </p:nvCxnSpPr>
        <p:spPr>
          <a:xfrm>
            <a:off x="3371956" y="6152500"/>
            <a:ext cx="238125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eur droit 57"/>
          <p:cNvCxnSpPr>
            <a:stCxn id="22" idx="6"/>
            <a:endCxn id="27" idx="2"/>
          </p:cNvCxnSpPr>
          <p:nvPr/>
        </p:nvCxnSpPr>
        <p:spPr>
          <a:xfrm flipV="1">
            <a:off x="3371956" y="6009270"/>
            <a:ext cx="238126" cy="2438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 droit 62"/>
          <p:cNvCxnSpPr>
            <a:stCxn id="22" idx="6"/>
          </p:cNvCxnSpPr>
          <p:nvPr/>
        </p:nvCxnSpPr>
        <p:spPr>
          <a:xfrm flipV="1">
            <a:off x="3371956" y="6113672"/>
            <a:ext cx="238125" cy="1394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eur droit 65"/>
          <p:cNvCxnSpPr>
            <a:stCxn id="22" idx="6"/>
            <a:endCxn id="29" idx="2"/>
          </p:cNvCxnSpPr>
          <p:nvPr/>
        </p:nvCxnSpPr>
        <p:spPr>
          <a:xfrm flipV="1">
            <a:off x="3371956" y="6214283"/>
            <a:ext cx="238125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eur droit 68"/>
          <p:cNvCxnSpPr>
            <a:endCxn id="23" idx="2"/>
          </p:cNvCxnSpPr>
          <p:nvPr/>
        </p:nvCxnSpPr>
        <p:spPr>
          <a:xfrm flipV="1">
            <a:off x="3655800" y="5947487"/>
            <a:ext cx="238128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eur droit 71"/>
          <p:cNvCxnSpPr>
            <a:stCxn id="27" idx="6"/>
          </p:cNvCxnSpPr>
          <p:nvPr/>
        </p:nvCxnSpPr>
        <p:spPr>
          <a:xfrm>
            <a:off x="3655801" y="6009270"/>
            <a:ext cx="238126" cy="426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eur droit 74"/>
          <p:cNvCxnSpPr/>
          <p:nvPr/>
        </p:nvCxnSpPr>
        <p:spPr>
          <a:xfrm>
            <a:off x="3655800" y="6009270"/>
            <a:ext cx="238127" cy="1432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cteur droit 77"/>
          <p:cNvCxnSpPr>
            <a:endCxn id="26" idx="2"/>
          </p:cNvCxnSpPr>
          <p:nvPr/>
        </p:nvCxnSpPr>
        <p:spPr>
          <a:xfrm>
            <a:off x="3655800" y="6009270"/>
            <a:ext cx="238127" cy="2438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necteur droit 80"/>
          <p:cNvCxnSpPr>
            <a:stCxn id="28" idx="6"/>
            <a:endCxn id="23" idx="2"/>
          </p:cNvCxnSpPr>
          <p:nvPr/>
        </p:nvCxnSpPr>
        <p:spPr>
          <a:xfrm flipV="1">
            <a:off x="3655800" y="5947487"/>
            <a:ext cx="238128" cy="1661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necteur droit 83"/>
          <p:cNvCxnSpPr>
            <a:stCxn id="28" idx="6"/>
            <a:endCxn id="24" idx="2"/>
          </p:cNvCxnSpPr>
          <p:nvPr/>
        </p:nvCxnSpPr>
        <p:spPr>
          <a:xfrm flipV="1">
            <a:off x="3655800" y="6051889"/>
            <a:ext cx="238127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cteur droit 87"/>
          <p:cNvCxnSpPr>
            <a:stCxn id="28" idx="6"/>
            <a:endCxn id="25" idx="2"/>
          </p:cNvCxnSpPr>
          <p:nvPr/>
        </p:nvCxnSpPr>
        <p:spPr>
          <a:xfrm>
            <a:off x="3655800" y="6113672"/>
            <a:ext cx="238127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Connecteur droit 90"/>
          <p:cNvCxnSpPr>
            <a:stCxn id="28" idx="6"/>
            <a:endCxn id="26" idx="2"/>
          </p:cNvCxnSpPr>
          <p:nvPr/>
        </p:nvCxnSpPr>
        <p:spPr>
          <a:xfrm>
            <a:off x="3655800" y="6113672"/>
            <a:ext cx="238127" cy="1394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necteur droit 94"/>
          <p:cNvCxnSpPr>
            <a:stCxn id="29" idx="6"/>
            <a:endCxn id="23" idx="2"/>
          </p:cNvCxnSpPr>
          <p:nvPr/>
        </p:nvCxnSpPr>
        <p:spPr>
          <a:xfrm flipV="1">
            <a:off x="3655800" y="5947487"/>
            <a:ext cx="238128" cy="2667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Connecteur droit 99"/>
          <p:cNvCxnSpPr>
            <a:stCxn id="29" idx="6"/>
            <a:endCxn id="24" idx="2"/>
          </p:cNvCxnSpPr>
          <p:nvPr/>
        </p:nvCxnSpPr>
        <p:spPr>
          <a:xfrm flipV="1">
            <a:off x="3655800" y="6051889"/>
            <a:ext cx="238127" cy="1623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necteur droit 102"/>
          <p:cNvCxnSpPr>
            <a:stCxn id="29" idx="6"/>
            <a:endCxn id="25" idx="2"/>
          </p:cNvCxnSpPr>
          <p:nvPr/>
        </p:nvCxnSpPr>
        <p:spPr>
          <a:xfrm flipV="1">
            <a:off x="3655800" y="6152500"/>
            <a:ext cx="238127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necteur droit 105"/>
          <p:cNvCxnSpPr>
            <a:stCxn id="29" idx="6"/>
            <a:endCxn id="26" idx="2"/>
          </p:cNvCxnSpPr>
          <p:nvPr/>
        </p:nvCxnSpPr>
        <p:spPr>
          <a:xfrm>
            <a:off x="3655800" y="6214283"/>
            <a:ext cx="238127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Ellipse 108"/>
          <p:cNvSpPr/>
          <p:nvPr/>
        </p:nvSpPr>
        <p:spPr>
          <a:xfrm>
            <a:off x="8168365" y="5887389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0" name="Ellipse 109"/>
          <p:cNvSpPr/>
          <p:nvPr/>
        </p:nvSpPr>
        <p:spPr>
          <a:xfrm>
            <a:off x="8168364" y="599179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1" name="Ellipse 110"/>
          <p:cNvSpPr/>
          <p:nvPr/>
        </p:nvSpPr>
        <p:spPr>
          <a:xfrm>
            <a:off x="8168364" y="609240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2" name="Ellipse 111"/>
          <p:cNvSpPr/>
          <p:nvPr/>
        </p:nvSpPr>
        <p:spPr>
          <a:xfrm>
            <a:off x="8168364" y="6193013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3" name="Ellipse 112"/>
          <p:cNvSpPr/>
          <p:nvPr/>
        </p:nvSpPr>
        <p:spPr>
          <a:xfrm>
            <a:off x="8736055" y="5887389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4" name="Ellipse 113"/>
          <p:cNvSpPr/>
          <p:nvPr/>
        </p:nvSpPr>
        <p:spPr>
          <a:xfrm>
            <a:off x="8736054" y="599179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5" name="Ellipse 114"/>
          <p:cNvSpPr/>
          <p:nvPr/>
        </p:nvSpPr>
        <p:spPr>
          <a:xfrm>
            <a:off x="8736054" y="609240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6" name="Ellipse 115"/>
          <p:cNvSpPr/>
          <p:nvPr/>
        </p:nvSpPr>
        <p:spPr>
          <a:xfrm>
            <a:off x="8736054" y="6193013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7" name="Ellipse 116"/>
          <p:cNvSpPr/>
          <p:nvPr/>
        </p:nvSpPr>
        <p:spPr>
          <a:xfrm>
            <a:off x="8452209" y="594917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8" name="Ellipse 117"/>
          <p:cNvSpPr/>
          <p:nvPr/>
        </p:nvSpPr>
        <p:spPr>
          <a:xfrm>
            <a:off x="8452208" y="6053574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9" name="Ellipse 118"/>
          <p:cNvSpPr/>
          <p:nvPr/>
        </p:nvSpPr>
        <p:spPr>
          <a:xfrm>
            <a:off x="8452208" y="6154185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20" name="Connecteur droit 119"/>
          <p:cNvCxnSpPr>
            <a:stCxn id="109" idx="6"/>
            <a:endCxn id="117" idx="2"/>
          </p:cNvCxnSpPr>
          <p:nvPr/>
        </p:nvCxnSpPr>
        <p:spPr>
          <a:xfrm>
            <a:off x="8214084" y="5910249"/>
            <a:ext cx="238125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Connecteur droit 120"/>
          <p:cNvCxnSpPr>
            <a:stCxn id="109" idx="6"/>
            <a:endCxn id="118" idx="2"/>
          </p:cNvCxnSpPr>
          <p:nvPr/>
        </p:nvCxnSpPr>
        <p:spPr>
          <a:xfrm>
            <a:off x="8214084" y="5910249"/>
            <a:ext cx="238124" cy="1661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onnecteur droit 121"/>
          <p:cNvCxnSpPr>
            <a:stCxn id="109" idx="6"/>
            <a:endCxn id="119" idx="2"/>
          </p:cNvCxnSpPr>
          <p:nvPr/>
        </p:nvCxnSpPr>
        <p:spPr>
          <a:xfrm>
            <a:off x="8214084" y="5910249"/>
            <a:ext cx="238124" cy="2667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necteur droit 122"/>
          <p:cNvCxnSpPr>
            <a:stCxn id="110" idx="6"/>
            <a:endCxn id="117" idx="2"/>
          </p:cNvCxnSpPr>
          <p:nvPr/>
        </p:nvCxnSpPr>
        <p:spPr>
          <a:xfrm flipV="1">
            <a:off x="8214083" y="5972032"/>
            <a:ext cx="238126" cy="426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Connecteur droit 123"/>
          <p:cNvCxnSpPr>
            <a:stCxn id="110" idx="6"/>
            <a:endCxn id="118" idx="2"/>
          </p:cNvCxnSpPr>
          <p:nvPr/>
        </p:nvCxnSpPr>
        <p:spPr>
          <a:xfrm>
            <a:off x="8214083" y="6014651"/>
            <a:ext cx="238125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Connecteur droit 124"/>
          <p:cNvCxnSpPr>
            <a:stCxn id="110" idx="6"/>
            <a:endCxn id="119" idx="2"/>
          </p:cNvCxnSpPr>
          <p:nvPr/>
        </p:nvCxnSpPr>
        <p:spPr>
          <a:xfrm>
            <a:off x="8214083" y="6014651"/>
            <a:ext cx="238125" cy="1623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Connecteur droit 125"/>
          <p:cNvCxnSpPr>
            <a:stCxn id="111" idx="6"/>
            <a:endCxn id="117" idx="2"/>
          </p:cNvCxnSpPr>
          <p:nvPr/>
        </p:nvCxnSpPr>
        <p:spPr>
          <a:xfrm flipV="1">
            <a:off x="8214083" y="5972032"/>
            <a:ext cx="238126" cy="1432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Connecteur droit 126"/>
          <p:cNvCxnSpPr>
            <a:stCxn id="111" idx="6"/>
            <a:endCxn id="118" idx="2"/>
          </p:cNvCxnSpPr>
          <p:nvPr/>
        </p:nvCxnSpPr>
        <p:spPr>
          <a:xfrm flipV="1">
            <a:off x="8214083" y="6076434"/>
            <a:ext cx="238125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necteur droit 127"/>
          <p:cNvCxnSpPr>
            <a:stCxn id="111" idx="6"/>
            <a:endCxn id="119" idx="2"/>
          </p:cNvCxnSpPr>
          <p:nvPr/>
        </p:nvCxnSpPr>
        <p:spPr>
          <a:xfrm>
            <a:off x="8214083" y="6115262"/>
            <a:ext cx="238125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Connecteur droit 128"/>
          <p:cNvCxnSpPr>
            <a:stCxn id="112" idx="6"/>
            <a:endCxn id="117" idx="2"/>
          </p:cNvCxnSpPr>
          <p:nvPr/>
        </p:nvCxnSpPr>
        <p:spPr>
          <a:xfrm flipV="1">
            <a:off x="8214083" y="5972032"/>
            <a:ext cx="238126" cy="2438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necteur droit 129"/>
          <p:cNvCxnSpPr>
            <a:stCxn id="112" idx="6"/>
          </p:cNvCxnSpPr>
          <p:nvPr/>
        </p:nvCxnSpPr>
        <p:spPr>
          <a:xfrm flipV="1">
            <a:off x="8214083" y="6076434"/>
            <a:ext cx="238125" cy="1394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Connecteur droit 130"/>
          <p:cNvCxnSpPr>
            <a:stCxn id="112" idx="6"/>
            <a:endCxn id="119" idx="2"/>
          </p:cNvCxnSpPr>
          <p:nvPr/>
        </p:nvCxnSpPr>
        <p:spPr>
          <a:xfrm flipV="1">
            <a:off x="8214083" y="6177045"/>
            <a:ext cx="238125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onnecteur droit 131"/>
          <p:cNvCxnSpPr>
            <a:endCxn id="113" idx="2"/>
          </p:cNvCxnSpPr>
          <p:nvPr/>
        </p:nvCxnSpPr>
        <p:spPr>
          <a:xfrm flipV="1">
            <a:off x="8497927" y="5910249"/>
            <a:ext cx="238128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Connecteur droit 132"/>
          <p:cNvCxnSpPr>
            <a:stCxn id="117" idx="6"/>
          </p:cNvCxnSpPr>
          <p:nvPr/>
        </p:nvCxnSpPr>
        <p:spPr>
          <a:xfrm>
            <a:off x="8497928" y="5972032"/>
            <a:ext cx="238126" cy="426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Connecteur droit 133"/>
          <p:cNvCxnSpPr/>
          <p:nvPr/>
        </p:nvCxnSpPr>
        <p:spPr>
          <a:xfrm>
            <a:off x="8497927" y="5972032"/>
            <a:ext cx="238127" cy="1432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Connecteur droit 134"/>
          <p:cNvCxnSpPr>
            <a:endCxn id="116" idx="2"/>
          </p:cNvCxnSpPr>
          <p:nvPr/>
        </p:nvCxnSpPr>
        <p:spPr>
          <a:xfrm>
            <a:off x="8497927" y="5972032"/>
            <a:ext cx="238127" cy="2438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Connecteur droit 135"/>
          <p:cNvCxnSpPr>
            <a:stCxn id="118" idx="6"/>
            <a:endCxn id="113" idx="2"/>
          </p:cNvCxnSpPr>
          <p:nvPr/>
        </p:nvCxnSpPr>
        <p:spPr>
          <a:xfrm flipV="1">
            <a:off x="8497927" y="5910249"/>
            <a:ext cx="238128" cy="1661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Connecteur droit 136"/>
          <p:cNvCxnSpPr>
            <a:stCxn id="118" idx="6"/>
            <a:endCxn id="114" idx="2"/>
          </p:cNvCxnSpPr>
          <p:nvPr/>
        </p:nvCxnSpPr>
        <p:spPr>
          <a:xfrm flipV="1">
            <a:off x="8497927" y="6014651"/>
            <a:ext cx="238127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Connecteur droit 137"/>
          <p:cNvCxnSpPr>
            <a:stCxn id="118" idx="6"/>
            <a:endCxn id="115" idx="2"/>
          </p:cNvCxnSpPr>
          <p:nvPr/>
        </p:nvCxnSpPr>
        <p:spPr>
          <a:xfrm>
            <a:off x="8497927" y="6076434"/>
            <a:ext cx="238127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Connecteur droit 138"/>
          <p:cNvCxnSpPr>
            <a:stCxn id="118" idx="6"/>
            <a:endCxn id="116" idx="2"/>
          </p:cNvCxnSpPr>
          <p:nvPr/>
        </p:nvCxnSpPr>
        <p:spPr>
          <a:xfrm>
            <a:off x="8497927" y="6076434"/>
            <a:ext cx="238127" cy="1394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Connecteur droit 139"/>
          <p:cNvCxnSpPr>
            <a:stCxn id="119" idx="6"/>
            <a:endCxn id="113" idx="2"/>
          </p:cNvCxnSpPr>
          <p:nvPr/>
        </p:nvCxnSpPr>
        <p:spPr>
          <a:xfrm flipV="1">
            <a:off x="8497927" y="5910249"/>
            <a:ext cx="238128" cy="2667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Connecteur droit 140"/>
          <p:cNvCxnSpPr>
            <a:stCxn id="119" idx="6"/>
            <a:endCxn id="114" idx="2"/>
          </p:cNvCxnSpPr>
          <p:nvPr/>
        </p:nvCxnSpPr>
        <p:spPr>
          <a:xfrm flipV="1">
            <a:off x="8497927" y="6014651"/>
            <a:ext cx="238127" cy="1623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Connecteur droit 141"/>
          <p:cNvCxnSpPr>
            <a:stCxn id="119" idx="6"/>
            <a:endCxn id="115" idx="2"/>
          </p:cNvCxnSpPr>
          <p:nvPr/>
        </p:nvCxnSpPr>
        <p:spPr>
          <a:xfrm flipV="1">
            <a:off x="8497927" y="6115262"/>
            <a:ext cx="238127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onnecteur droit 142"/>
          <p:cNvCxnSpPr>
            <a:stCxn id="119" idx="6"/>
            <a:endCxn id="116" idx="2"/>
          </p:cNvCxnSpPr>
          <p:nvPr/>
        </p:nvCxnSpPr>
        <p:spPr>
          <a:xfrm>
            <a:off x="8497927" y="6177045"/>
            <a:ext cx="238127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Connecteur droit avec flèche 144"/>
          <p:cNvCxnSpPr>
            <a:stCxn id="12" idx="2"/>
            <a:endCxn id="16" idx="0"/>
          </p:cNvCxnSpPr>
          <p:nvPr/>
        </p:nvCxnSpPr>
        <p:spPr>
          <a:xfrm>
            <a:off x="3625098" y="5038625"/>
            <a:ext cx="7842" cy="452327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onnecteur droit avec flèche 146"/>
          <p:cNvCxnSpPr>
            <a:stCxn id="17" idx="2"/>
            <a:endCxn id="12" idx="1"/>
          </p:cNvCxnSpPr>
          <p:nvPr/>
        </p:nvCxnSpPr>
        <p:spPr>
          <a:xfrm>
            <a:off x="1927782" y="3841421"/>
            <a:ext cx="910177" cy="598602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onnecteur droit avec flèche 149"/>
          <p:cNvCxnSpPr>
            <a:stCxn id="13" idx="3"/>
            <a:endCxn id="14" idx="3"/>
          </p:cNvCxnSpPr>
          <p:nvPr/>
        </p:nvCxnSpPr>
        <p:spPr>
          <a:xfrm flipV="1">
            <a:off x="9239345" y="4044099"/>
            <a:ext cx="1033358" cy="395924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Connecteur droit avec flèche 151"/>
          <p:cNvCxnSpPr>
            <a:stCxn id="13" idx="2"/>
            <a:endCxn id="15" idx="0"/>
          </p:cNvCxnSpPr>
          <p:nvPr/>
        </p:nvCxnSpPr>
        <p:spPr>
          <a:xfrm>
            <a:off x="8452207" y="5038625"/>
            <a:ext cx="0" cy="415089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Connecteur droit avec flèche 153"/>
          <p:cNvCxnSpPr>
            <a:stCxn id="12" idx="3"/>
            <a:endCxn id="13" idx="1"/>
          </p:cNvCxnSpPr>
          <p:nvPr/>
        </p:nvCxnSpPr>
        <p:spPr>
          <a:xfrm>
            <a:off x="4412236" y="4440023"/>
            <a:ext cx="3252832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5" name="Image 15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131" y="4857718"/>
            <a:ext cx="709905" cy="709905"/>
          </a:xfrm>
          <a:prstGeom prst="rect">
            <a:avLst/>
          </a:prstGeom>
        </p:spPr>
      </p:pic>
      <p:cxnSp>
        <p:nvCxnSpPr>
          <p:cNvPr id="156" name="Connecteur droit avec flèche 155"/>
          <p:cNvCxnSpPr>
            <a:stCxn id="13" idx="3"/>
            <a:endCxn id="155" idx="1"/>
          </p:cNvCxnSpPr>
          <p:nvPr/>
        </p:nvCxnSpPr>
        <p:spPr>
          <a:xfrm>
            <a:off x="9239345" y="4440023"/>
            <a:ext cx="827786" cy="772648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9" name="Image 15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1067" y="3345020"/>
            <a:ext cx="497508" cy="497508"/>
          </a:xfrm>
          <a:prstGeom prst="rect">
            <a:avLst/>
          </a:prstGeom>
        </p:spPr>
      </p:pic>
      <p:sp>
        <p:nvSpPr>
          <p:cNvPr id="160" name="ZoneTexte 159"/>
          <p:cNvSpPr txBox="1"/>
          <p:nvPr/>
        </p:nvSpPr>
        <p:spPr>
          <a:xfrm>
            <a:off x="1927781" y="4070691"/>
            <a:ext cx="533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</a:t>
            </a:r>
            <a:r>
              <a:rPr lang="fr-FR" dirty="0" smtClean="0"/>
              <a:t>ite</a:t>
            </a:r>
            <a:endParaRPr lang="fr-FR" dirty="0"/>
          </a:p>
        </p:txBody>
      </p:sp>
      <p:sp>
        <p:nvSpPr>
          <p:cNvPr id="161" name="ZoneTexte 160"/>
          <p:cNvSpPr txBox="1"/>
          <p:nvPr/>
        </p:nvSpPr>
        <p:spPr>
          <a:xfrm>
            <a:off x="2859792" y="5061485"/>
            <a:ext cx="743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Photo</a:t>
            </a:r>
            <a:endParaRPr lang="fr-FR" dirty="0"/>
          </a:p>
        </p:txBody>
      </p:sp>
      <p:sp>
        <p:nvSpPr>
          <p:cNvPr id="163" name="ZoneTexte 162"/>
          <p:cNvSpPr txBox="1"/>
          <p:nvPr/>
        </p:nvSpPr>
        <p:spPr>
          <a:xfrm>
            <a:off x="3682352" y="5084382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o/n</a:t>
            </a:r>
            <a:endParaRPr lang="fr-FR" dirty="0"/>
          </a:p>
        </p:txBody>
      </p:sp>
      <p:sp>
        <p:nvSpPr>
          <p:cNvPr id="164" name="ZoneTexte 163"/>
          <p:cNvSpPr txBox="1"/>
          <p:nvPr/>
        </p:nvSpPr>
        <p:spPr>
          <a:xfrm>
            <a:off x="5192983" y="4440023"/>
            <a:ext cx="166462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smtClean="0"/>
              <a:t>Login</a:t>
            </a:r>
          </a:p>
          <a:p>
            <a:pPr algn="ctr"/>
            <a:r>
              <a:rPr lang="fr-FR" dirty="0" err="1" smtClean="0"/>
              <a:t>mdp</a:t>
            </a:r>
            <a:endParaRPr lang="fr-FR" dirty="0" smtClean="0"/>
          </a:p>
          <a:p>
            <a:pPr algn="ctr"/>
            <a:r>
              <a:rPr lang="fr-FR" dirty="0" smtClean="0"/>
              <a:t>Photos</a:t>
            </a:r>
          </a:p>
          <a:p>
            <a:pPr algn="ctr"/>
            <a:r>
              <a:rPr lang="fr-FR" dirty="0" smtClean="0"/>
              <a:t>Poids du réseau</a:t>
            </a:r>
            <a:endParaRPr lang="fr-FR" dirty="0"/>
          </a:p>
        </p:txBody>
      </p:sp>
      <p:sp>
        <p:nvSpPr>
          <p:cNvPr id="167" name="ZoneTexte 166"/>
          <p:cNvSpPr txBox="1"/>
          <p:nvPr/>
        </p:nvSpPr>
        <p:spPr>
          <a:xfrm>
            <a:off x="9191222" y="5003824"/>
            <a:ext cx="833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Photos</a:t>
            </a:r>
            <a:endParaRPr lang="fr-FR" dirty="0"/>
          </a:p>
        </p:txBody>
      </p:sp>
      <p:sp>
        <p:nvSpPr>
          <p:cNvPr id="168" name="ZoneTexte 167"/>
          <p:cNvSpPr txBox="1"/>
          <p:nvPr/>
        </p:nvSpPr>
        <p:spPr>
          <a:xfrm>
            <a:off x="9607843" y="4202908"/>
            <a:ext cx="1205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Login/</a:t>
            </a:r>
            <a:r>
              <a:rPr lang="fr-FR" dirty="0" err="1" smtClean="0"/>
              <a:t>mdp</a:t>
            </a:r>
            <a:endParaRPr lang="fr-FR" dirty="0"/>
          </a:p>
        </p:txBody>
      </p:sp>
      <p:cxnSp>
        <p:nvCxnSpPr>
          <p:cNvPr id="169" name="Connecteur droit avec flèche 168"/>
          <p:cNvCxnSpPr>
            <a:stCxn id="15" idx="3"/>
          </p:cNvCxnSpPr>
          <p:nvPr/>
        </p:nvCxnSpPr>
        <p:spPr>
          <a:xfrm flipV="1">
            <a:off x="9069124" y="5296524"/>
            <a:ext cx="986678" cy="642672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0866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e libre 3"/>
          <p:cNvSpPr/>
          <p:nvPr/>
        </p:nvSpPr>
        <p:spPr>
          <a:xfrm>
            <a:off x="-1" y="-9427"/>
            <a:ext cx="12198285" cy="1753386"/>
          </a:xfrm>
          <a:custGeom>
            <a:avLst/>
            <a:gdLst>
              <a:gd name="connsiteX0" fmla="*/ 0 w 12207712"/>
              <a:gd name="connsiteY0" fmla="*/ 0 h 1706252"/>
              <a:gd name="connsiteX1" fmla="*/ 12207712 w 12207712"/>
              <a:gd name="connsiteY1" fmla="*/ 0 h 1706252"/>
              <a:gd name="connsiteX2" fmla="*/ 12198285 w 12207712"/>
              <a:gd name="connsiteY2" fmla="*/ 688157 h 1706252"/>
              <a:gd name="connsiteX3" fmla="*/ 9427 w 12207712"/>
              <a:gd name="connsiteY3" fmla="*/ 1706252 h 1706252"/>
              <a:gd name="connsiteX4" fmla="*/ 0 w 12207712"/>
              <a:gd name="connsiteY4" fmla="*/ 0 h 1706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7712" h="1706252">
                <a:moveTo>
                  <a:pt x="0" y="0"/>
                </a:moveTo>
                <a:lnTo>
                  <a:pt x="12207712" y="0"/>
                </a:lnTo>
                <a:lnTo>
                  <a:pt x="12198285" y="688157"/>
                </a:lnTo>
                <a:lnTo>
                  <a:pt x="9427" y="1706252"/>
                </a:lnTo>
                <a:cubicBezTo>
                  <a:pt x="6285" y="1143786"/>
                  <a:pt x="3142" y="581320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59000">
                <a:srgbClr val="6DB0DD"/>
              </a:gs>
              <a:gs pos="94000">
                <a:srgbClr val="9657DB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Forme libre 4"/>
          <p:cNvSpPr/>
          <p:nvPr/>
        </p:nvSpPr>
        <p:spPr>
          <a:xfrm>
            <a:off x="10109508" y="6438507"/>
            <a:ext cx="2088777" cy="419493"/>
          </a:xfrm>
          <a:custGeom>
            <a:avLst/>
            <a:gdLst>
              <a:gd name="connsiteX0" fmla="*/ 0 w 2088777"/>
              <a:gd name="connsiteY0" fmla="*/ 573741 h 573741"/>
              <a:gd name="connsiteX1" fmla="*/ 2088777 w 2088777"/>
              <a:gd name="connsiteY1" fmla="*/ 573741 h 573741"/>
              <a:gd name="connsiteX2" fmla="*/ 2088777 w 2088777"/>
              <a:gd name="connsiteY2" fmla="*/ 0 h 573741"/>
              <a:gd name="connsiteX3" fmla="*/ 0 w 2088777"/>
              <a:gd name="connsiteY3" fmla="*/ 573741 h 573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8777" h="573741">
                <a:moveTo>
                  <a:pt x="0" y="573741"/>
                </a:moveTo>
                <a:lnTo>
                  <a:pt x="2088777" y="573741"/>
                </a:lnTo>
                <a:lnTo>
                  <a:pt x="2088777" y="0"/>
                </a:lnTo>
                <a:lnTo>
                  <a:pt x="0" y="573741"/>
                </a:ln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75000">
                <a:srgbClr val="6DB0DD"/>
              </a:gs>
              <a:gs pos="100000">
                <a:srgbClr val="BD85E3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Titre 1"/>
          <p:cNvSpPr>
            <a:spLocks noGrp="1"/>
          </p:cNvSpPr>
          <p:nvPr>
            <p:ph type="title"/>
          </p:nvPr>
        </p:nvSpPr>
        <p:spPr>
          <a:xfrm>
            <a:off x="160256" y="75414"/>
            <a:ext cx="10515600" cy="1325563"/>
          </a:xfrm>
          <a:noFill/>
        </p:spPr>
        <p:txBody>
          <a:bodyPr/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Protocole de collecte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11856720" y="6488668"/>
            <a:ext cx="294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1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10" name="Rectangle à coins arrondis 9"/>
          <p:cNvSpPr/>
          <p:nvPr/>
        </p:nvSpPr>
        <p:spPr>
          <a:xfrm>
            <a:off x="3079145" y="1725096"/>
            <a:ext cx="1545995" cy="1046374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 smtClean="0">
                <a:solidFill>
                  <a:schemeClr val="accent1">
                    <a:lumMod val="50000"/>
                  </a:schemeClr>
                </a:solidFill>
              </a:rPr>
              <a:t>Augmenteur</a:t>
            </a:r>
            <a:endParaRPr lang="fr-FR" dirty="0" smtClean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de données</a:t>
            </a:r>
          </a:p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.</a:t>
            </a:r>
            <a:r>
              <a:rPr lang="fr-FR" dirty="0" err="1" smtClean="0">
                <a:solidFill>
                  <a:schemeClr val="accent1">
                    <a:lumMod val="50000"/>
                  </a:schemeClr>
                </a:solidFill>
              </a:rPr>
              <a:t>py</a:t>
            </a:r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cxnSp>
        <p:nvCxnSpPr>
          <p:cNvPr id="12" name="Connecteur en angle 11"/>
          <p:cNvCxnSpPr>
            <a:endCxn id="10" idx="1"/>
          </p:cNvCxnSpPr>
          <p:nvPr/>
        </p:nvCxnSpPr>
        <p:spPr>
          <a:xfrm rot="5400000" flipH="1" flipV="1">
            <a:off x="2366937" y="2607701"/>
            <a:ext cx="1071626" cy="352790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avec flèche 20"/>
          <p:cNvCxnSpPr>
            <a:stCxn id="10" idx="3"/>
          </p:cNvCxnSpPr>
          <p:nvPr/>
        </p:nvCxnSpPr>
        <p:spPr>
          <a:xfrm>
            <a:off x="4625140" y="2248283"/>
            <a:ext cx="610248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ZoneTexte 25"/>
          <p:cNvSpPr txBox="1"/>
          <p:nvPr/>
        </p:nvSpPr>
        <p:spPr>
          <a:xfrm>
            <a:off x="7274442" y="2276127"/>
            <a:ext cx="15436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err="1"/>
              <a:t>z</a:t>
            </a:r>
            <a:r>
              <a:rPr lang="fr-FR" dirty="0" err="1" smtClean="0"/>
              <a:t>ero</a:t>
            </a:r>
            <a:r>
              <a:rPr lang="fr-FR" dirty="0" smtClean="0"/>
              <a:t> </a:t>
            </a:r>
            <a:r>
              <a:rPr lang="fr-FR" dirty="0" err="1" smtClean="0"/>
              <a:t>mean</a:t>
            </a:r>
            <a:endParaRPr lang="fr-FR" dirty="0" smtClean="0"/>
          </a:p>
          <a:p>
            <a:pPr algn="ctr"/>
            <a:r>
              <a:rPr lang="fr-FR" dirty="0" err="1" smtClean="0"/>
              <a:t>Equal</a:t>
            </a:r>
            <a:r>
              <a:rPr lang="fr-FR" dirty="0" smtClean="0"/>
              <a:t> variance</a:t>
            </a:r>
            <a:endParaRPr lang="fr-FR" dirty="0"/>
          </a:p>
        </p:txBody>
      </p:sp>
      <p:pic>
        <p:nvPicPr>
          <p:cNvPr id="39" name="Image 3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5301" y="4072153"/>
            <a:ext cx="1328681" cy="1328681"/>
          </a:xfrm>
          <a:prstGeom prst="rect">
            <a:avLst/>
          </a:prstGeom>
        </p:spPr>
      </p:pic>
      <p:sp>
        <p:nvSpPr>
          <p:cNvPr id="40" name="ZoneTexte 39"/>
          <p:cNvSpPr txBox="1"/>
          <p:nvPr/>
        </p:nvSpPr>
        <p:spPr>
          <a:xfrm>
            <a:off x="9865945" y="5927352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.</a:t>
            </a:r>
            <a:r>
              <a:rPr lang="fr-FR" dirty="0" err="1" smtClean="0"/>
              <a:t>pickle</a:t>
            </a:r>
            <a:endParaRPr lang="fr-FR" dirty="0"/>
          </a:p>
        </p:txBody>
      </p:sp>
      <p:sp>
        <p:nvSpPr>
          <p:cNvPr id="41" name="ZoneTexte 40"/>
          <p:cNvSpPr txBox="1"/>
          <p:nvPr/>
        </p:nvSpPr>
        <p:spPr>
          <a:xfrm>
            <a:off x="9296560" y="5550834"/>
            <a:ext cx="1964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Image </a:t>
            </a:r>
            <a:r>
              <a:rPr lang="fr-FR" dirty="0" err="1" smtClean="0"/>
              <a:t>array</a:t>
            </a:r>
            <a:r>
              <a:rPr lang="fr-FR" dirty="0" smtClean="0"/>
              <a:t> + label</a:t>
            </a:r>
          </a:p>
        </p:txBody>
      </p:sp>
      <p:cxnSp>
        <p:nvCxnSpPr>
          <p:cNvPr id="42" name="Connecteur droit avec flèche 41"/>
          <p:cNvCxnSpPr/>
          <p:nvPr/>
        </p:nvCxnSpPr>
        <p:spPr>
          <a:xfrm>
            <a:off x="7052545" y="2201688"/>
            <a:ext cx="1980848" cy="1411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eur droit avec flèche 49"/>
          <p:cNvCxnSpPr>
            <a:stCxn id="51" idx="2"/>
            <a:endCxn id="39" idx="0"/>
          </p:cNvCxnSpPr>
          <p:nvPr/>
        </p:nvCxnSpPr>
        <p:spPr>
          <a:xfrm flipH="1">
            <a:off x="10259642" y="3036462"/>
            <a:ext cx="1" cy="103569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/>
          <p:cNvSpPr/>
          <p:nvPr/>
        </p:nvSpPr>
        <p:spPr>
          <a:xfrm>
            <a:off x="5694520" y="4730657"/>
            <a:ext cx="242599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800" u="sng" dirty="0" err="1" smtClean="0">
                <a:solidFill>
                  <a:srgbClr val="123A61"/>
                </a:solidFill>
              </a:rPr>
              <a:t>Haar</a:t>
            </a:r>
            <a:r>
              <a:rPr lang="fr-FR" sz="2800" u="sng" dirty="0" smtClean="0">
                <a:solidFill>
                  <a:srgbClr val="123A61"/>
                </a:solidFill>
              </a:rPr>
              <a:t> cascade</a:t>
            </a:r>
            <a:endParaRPr lang="fr-FR" sz="2800" u="sng" dirty="0"/>
          </a:p>
        </p:txBody>
      </p:sp>
      <p:pic>
        <p:nvPicPr>
          <p:cNvPr id="2" name="face_detectio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83787" y="3319909"/>
            <a:ext cx="4471232" cy="3353425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5019" y="1483962"/>
            <a:ext cx="952500" cy="952500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5019" y="1633962"/>
            <a:ext cx="952500" cy="952500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5019" y="1783962"/>
            <a:ext cx="952500" cy="952500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5019" y="1933962"/>
            <a:ext cx="952500" cy="952500"/>
          </a:xfrm>
          <a:prstGeom prst="rect">
            <a:avLst/>
          </a:prstGeom>
        </p:spPr>
      </p:pic>
      <p:pic>
        <p:nvPicPr>
          <p:cNvPr id="18" name="Image 1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5019" y="2083962"/>
            <a:ext cx="952500" cy="952500"/>
          </a:xfrm>
          <a:prstGeom prst="rect">
            <a:avLst/>
          </a:prstGeom>
        </p:spPr>
      </p:pic>
      <p:pic>
        <p:nvPicPr>
          <p:cNvPr id="45" name="Image 4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3393" y="1483962"/>
            <a:ext cx="952500" cy="952500"/>
          </a:xfrm>
          <a:prstGeom prst="rect">
            <a:avLst/>
          </a:prstGeom>
        </p:spPr>
      </p:pic>
      <p:pic>
        <p:nvPicPr>
          <p:cNvPr id="47" name="Image 4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3393" y="1633962"/>
            <a:ext cx="952500" cy="952500"/>
          </a:xfrm>
          <a:prstGeom prst="rect">
            <a:avLst/>
          </a:prstGeom>
        </p:spPr>
      </p:pic>
      <p:pic>
        <p:nvPicPr>
          <p:cNvPr id="48" name="Image 4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393" y="1783962"/>
            <a:ext cx="952500" cy="952500"/>
          </a:xfrm>
          <a:prstGeom prst="rect">
            <a:avLst/>
          </a:prstGeom>
        </p:spPr>
      </p:pic>
      <p:pic>
        <p:nvPicPr>
          <p:cNvPr id="49" name="Image 4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3393" y="1933962"/>
            <a:ext cx="952500" cy="952500"/>
          </a:xfrm>
          <a:prstGeom prst="rect">
            <a:avLst/>
          </a:prstGeom>
        </p:spPr>
      </p:pic>
      <p:pic>
        <p:nvPicPr>
          <p:cNvPr id="51" name="Image 5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393" y="2083962"/>
            <a:ext cx="952500" cy="952500"/>
          </a:xfrm>
          <a:prstGeom prst="rect">
            <a:avLst/>
          </a:prstGeom>
        </p:spPr>
      </p:pic>
      <p:pic>
        <p:nvPicPr>
          <p:cNvPr id="33" name="Image 3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9626" y="1830176"/>
            <a:ext cx="95250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119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e libre 3"/>
          <p:cNvSpPr/>
          <p:nvPr/>
        </p:nvSpPr>
        <p:spPr>
          <a:xfrm>
            <a:off x="-1" y="-9427"/>
            <a:ext cx="12198285" cy="1753386"/>
          </a:xfrm>
          <a:custGeom>
            <a:avLst/>
            <a:gdLst>
              <a:gd name="connsiteX0" fmla="*/ 0 w 12207712"/>
              <a:gd name="connsiteY0" fmla="*/ 0 h 1706252"/>
              <a:gd name="connsiteX1" fmla="*/ 12207712 w 12207712"/>
              <a:gd name="connsiteY1" fmla="*/ 0 h 1706252"/>
              <a:gd name="connsiteX2" fmla="*/ 12198285 w 12207712"/>
              <a:gd name="connsiteY2" fmla="*/ 688157 h 1706252"/>
              <a:gd name="connsiteX3" fmla="*/ 9427 w 12207712"/>
              <a:gd name="connsiteY3" fmla="*/ 1706252 h 1706252"/>
              <a:gd name="connsiteX4" fmla="*/ 0 w 12207712"/>
              <a:gd name="connsiteY4" fmla="*/ 0 h 1706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7712" h="1706252">
                <a:moveTo>
                  <a:pt x="0" y="0"/>
                </a:moveTo>
                <a:lnTo>
                  <a:pt x="12207712" y="0"/>
                </a:lnTo>
                <a:lnTo>
                  <a:pt x="12198285" y="688157"/>
                </a:lnTo>
                <a:lnTo>
                  <a:pt x="9427" y="1706252"/>
                </a:lnTo>
                <a:cubicBezTo>
                  <a:pt x="6285" y="1143786"/>
                  <a:pt x="3142" y="581320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59000">
                <a:srgbClr val="6DB0DD"/>
              </a:gs>
              <a:gs pos="94000">
                <a:srgbClr val="9657DB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Forme libre 4"/>
          <p:cNvSpPr/>
          <p:nvPr/>
        </p:nvSpPr>
        <p:spPr>
          <a:xfrm>
            <a:off x="10109508" y="6438507"/>
            <a:ext cx="2088777" cy="419493"/>
          </a:xfrm>
          <a:custGeom>
            <a:avLst/>
            <a:gdLst>
              <a:gd name="connsiteX0" fmla="*/ 0 w 2088777"/>
              <a:gd name="connsiteY0" fmla="*/ 573741 h 573741"/>
              <a:gd name="connsiteX1" fmla="*/ 2088777 w 2088777"/>
              <a:gd name="connsiteY1" fmla="*/ 573741 h 573741"/>
              <a:gd name="connsiteX2" fmla="*/ 2088777 w 2088777"/>
              <a:gd name="connsiteY2" fmla="*/ 0 h 573741"/>
              <a:gd name="connsiteX3" fmla="*/ 0 w 2088777"/>
              <a:gd name="connsiteY3" fmla="*/ 573741 h 573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8777" h="573741">
                <a:moveTo>
                  <a:pt x="0" y="573741"/>
                </a:moveTo>
                <a:lnTo>
                  <a:pt x="2088777" y="573741"/>
                </a:lnTo>
                <a:lnTo>
                  <a:pt x="2088777" y="0"/>
                </a:lnTo>
                <a:lnTo>
                  <a:pt x="0" y="573741"/>
                </a:ln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75000">
                <a:srgbClr val="6DB0DD"/>
              </a:gs>
              <a:gs pos="100000">
                <a:srgbClr val="BD85E3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Titre 1"/>
          <p:cNvSpPr>
            <a:spLocks noGrp="1"/>
          </p:cNvSpPr>
          <p:nvPr>
            <p:ph type="title"/>
          </p:nvPr>
        </p:nvSpPr>
        <p:spPr>
          <a:xfrm>
            <a:off x="160256" y="75414"/>
            <a:ext cx="10515600" cy="1325563"/>
          </a:xfrm>
          <a:noFill/>
        </p:spPr>
        <p:txBody>
          <a:bodyPr/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Animation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11856720" y="6488668"/>
            <a:ext cx="294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1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2" name="ZoneTexte 1"/>
          <p:cNvSpPr txBox="1"/>
          <p:nvPr/>
        </p:nvSpPr>
        <p:spPr>
          <a:xfrm>
            <a:off x="2519082" y="3254188"/>
            <a:ext cx="28578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Présentation problématique</a:t>
            </a:r>
          </a:p>
          <a:p>
            <a:r>
              <a:rPr lang="fr-FR" dirty="0" smtClean="0"/>
              <a:t>Animation simple coté client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74168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e libre 3"/>
          <p:cNvSpPr/>
          <p:nvPr/>
        </p:nvSpPr>
        <p:spPr>
          <a:xfrm>
            <a:off x="-1" y="-9427"/>
            <a:ext cx="12198285" cy="1753386"/>
          </a:xfrm>
          <a:custGeom>
            <a:avLst/>
            <a:gdLst>
              <a:gd name="connsiteX0" fmla="*/ 0 w 12207712"/>
              <a:gd name="connsiteY0" fmla="*/ 0 h 1706252"/>
              <a:gd name="connsiteX1" fmla="*/ 12207712 w 12207712"/>
              <a:gd name="connsiteY1" fmla="*/ 0 h 1706252"/>
              <a:gd name="connsiteX2" fmla="*/ 12198285 w 12207712"/>
              <a:gd name="connsiteY2" fmla="*/ 688157 h 1706252"/>
              <a:gd name="connsiteX3" fmla="*/ 9427 w 12207712"/>
              <a:gd name="connsiteY3" fmla="*/ 1706252 h 1706252"/>
              <a:gd name="connsiteX4" fmla="*/ 0 w 12207712"/>
              <a:gd name="connsiteY4" fmla="*/ 0 h 1706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7712" h="1706252">
                <a:moveTo>
                  <a:pt x="0" y="0"/>
                </a:moveTo>
                <a:lnTo>
                  <a:pt x="12207712" y="0"/>
                </a:lnTo>
                <a:lnTo>
                  <a:pt x="12198285" y="688157"/>
                </a:lnTo>
                <a:lnTo>
                  <a:pt x="9427" y="1706252"/>
                </a:lnTo>
                <a:cubicBezTo>
                  <a:pt x="6285" y="1143786"/>
                  <a:pt x="3142" y="581320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59000">
                <a:srgbClr val="6DB0DD"/>
              </a:gs>
              <a:gs pos="94000">
                <a:srgbClr val="9657DB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Forme libre 4"/>
          <p:cNvSpPr/>
          <p:nvPr/>
        </p:nvSpPr>
        <p:spPr>
          <a:xfrm>
            <a:off x="10109508" y="6438507"/>
            <a:ext cx="2088777" cy="419493"/>
          </a:xfrm>
          <a:custGeom>
            <a:avLst/>
            <a:gdLst>
              <a:gd name="connsiteX0" fmla="*/ 0 w 2088777"/>
              <a:gd name="connsiteY0" fmla="*/ 573741 h 573741"/>
              <a:gd name="connsiteX1" fmla="*/ 2088777 w 2088777"/>
              <a:gd name="connsiteY1" fmla="*/ 573741 h 573741"/>
              <a:gd name="connsiteX2" fmla="*/ 2088777 w 2088777"/>
              <a:gd name="connsiteY2" fmla="*/ 0 h 573741"/>
              <a:gd name="connsiteX3" fmla="*/ 0 w 2088777"/>
              <a:gd name="connsiteY3" fmla="*/ 573741 h 573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8777" h="573741">
                <a:moveTo>
                  <a:pt x="0" y="573741"/>
                </a:moveTo>
                <a:lnTo>
                  <a:pt x="2088777" y="573741"/>
                </a:lnTo>
                <a:lnTo>
                  <a:pt x="2088777" y="0"/>
                </a:lnTo>
                <a:lnTo>
                  <a:pt x="0" y="573741"/>
                </a:ln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75000">
                <a:srgbClr val="6DB0DD"/>
              </a:gs>
              <a:gs pos="100000">
                <a:srgbClr val="BD85E3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Titre 1"/>
          <p:cNvSpPr>
            <a:spLocks noGrp="1"/>
          </p:cNvSpPr>
          <p:nvPr>
            <p:ph type="title"/>
          </p:nvPr>
        </p:nvSpPr>
        <p:spPr>
          <a:xfrm>
            <a:off x="160256" y="75414"/>
            <a:ext cx="10515600" cy="1325563"/>
          </a:xfrm>
          <a:noFill/>
        </p:spPr>
        <p:txBody>
          <a:bodyPr/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Augmentation d’image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11856720" y="6488668"/>
            <a:ext cx="294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1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2" y="5149334"/>
            <a:ext cx="7924800" cy="1524000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2" y="3438289"/>
            <a:ext cx="7924800" cy="1524000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2" y="1727244"/>
            <a:ext cx="7924800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400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e libre 3"/>
          <p:cNvSpPr/>
          <p:nvPr/>
        </p:nvSpPr>
        <p:spPr>
          <a:xfrm>
            <a:off x="-1" y="-9427"/>
            <a:ext cx="12198285" cy="1753386"/>
          </a:xfrm>
          <a:custGeom>
            <a:avLst/>
            <a:gdLst>
              <a:gd name="connsiteX0" fmla="*/ 0 w 12207712"/>
              <a:gd name="connsiteY0" fmla="*/ 0 h 1706252"/>
              <a:gd name="connsiteX1" fmla="*/ 12207712 w 12207712"/>
              <a:gd name="connsiteY1" fmla="*/ 0 h 1706252"/>
              <a:gd name="connsiteX2" fmla="*/ 12198285 w 12207712"/>
              <a:gd name="connsiteY2" fmla="*/ 688157 h 1706252"/>
              <a:gd name="connsiteX3" fmla="*/ 9427 w 12207712"/>
              <a:gd name="connsiteY3" fmla="*/ 1706252 h 1706252"/>
              <a:gd name="connsiteX4" fmla="*/ 0 w 12207712"/>
              <a:gd name="connsiteY4" fmla="*/ 0 h 1706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7712" h="1706252">
                <a:moveTo>
                  <a:pt x="0" y="0"/>
                </a:moveTo>
                <a:lnTo>
                  <a:pt x="12207712" y="0"/>
                </a:lnTo>
                <a:lnTo>
                  <a:pt x="12198285" y="688157"/>
                </a:lnTo>
                <a:lnTo>
                  <a:pt x="9427" y="1706252"/>
                </a:lnTo>
                <a:cubicBezTo>
                  <a:pt x="6285" y="1143786"/>
                  <a:pt x="3142" y="581320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59000">
                <a:srgbClr val="6DB0DD"/>
              </a:gs>
              <a:gs pos="94000">
                <a:srgbClr val="9657DB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Forme libre 4"/>
          <p:cNvSpPr/>
          <p:nvPr/>
        </p:nvSpPr>
        <p:spPr>
          <a:xfrm>
            <a:off x="10109508" y="6438507"/>
            <a:ext cx="2088777" cy="419493"/>
          </a:xfrm>
          <a:custGeom>
            <a:avLst/>
            <a:gdLst>
              <a:gd name="connsiteX0" fmla="*/ 0 w 2088777"/>
              <a:gd name="connsiteY0" fmla="*/ 573741 h 573741"/>
              <a:gd name="connsiteX1" fmla="*/ 2088777 w 2088777"/>
              <a:gd name="connsiteY1" fmla="*/ 573741 h 573741"/>
              <a:gd name="connsiteX2" fmla="*/ 2088777 w 2088777"/>
              <a:gd name="connsiteY2" fmla="*/ 0 h 573741"/>
              <a:gd name="connsiteX3" fmla="*/ 0 w 2088777"/>
              <a:gd name="connsiteY3" fmla="*/ 573741 h 573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8777" h="573741">
                <a:moveTo>
                  <a:pt x="0" y="573741"/>
                </a:moveTo>
                <a:lnTo>
                  <a:pt x="2088777" y="573741"/>
                </a:lnTo>
                <a:lnTo>
                  <a:pt x="2088777" y="0"/>
                </a:lnTo>
                <a:lnTo>
                  <a:pt x="0" y="573741"/>
                </a:ln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75000">
                <a:srgbClr val="6DB0DD"/>
              </a:gs>
              <a:gs pos="100000">
                <a:srgbClr val="BD85E3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Titre 1"/>
          <p:cNvSpPr>
            <a:spLocks noGrp="1"/>
          </p:cNvSpPr>
          <p:nvPr>
            <p:ph type="title"/>
          </p:nvPr>
        </p:nvSpPr>
        <p:spPr>
          <a:xfrm>
            <a:off x="160256" y="75414"/>
            <a:ext cx="10515600" cy="1325563"/>
          </a:xfrm>
          <a:noFill/>
        </p:spPr>
        <p:txBody>
          <a:bodyPr/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Protocole de collecte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11856720" y="6488668"/>
            <a:ext cx="294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1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10" name="Rectangle à coins arrondis 9"/>
          <p:cNvSpPr/>
          <p:nvPr/>
        </p:nvSpPr>
        <p:spPr>
          <a:xfrm>
            <a:off x="3079145" y="1725096"/>
            <a:ext cx="1545995" cy="1046374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 smtClean="0">
                <a:solidFill>
                  <a:schemeClr val="accent1">
                    <a:lumMod val="50000"/>
                  </a:schemeClr>
                </a:solidFill>
              </a:rPr>
              <a:t>Augmenteur</a:t>
            </a:r>
            <a:endParaRPr lang="fr-FR" dirty="0" smtClean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de données</a:t>
            </a:r>
          </a:p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.</a:t>
            </a:r>
            <a:r>
              <a:rPr lang="fr-FR" dirty="0" err="1" smtClean="0">
                <a:solidFill>
                  <a:schemeClr val="accent1">
                    <a:lumMod val="50000"/>
                  </a:schemeClr>
                </a:solidFill>
              </a:rPr>
              <a:t>py</a:t>
            </a:r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cxnSp>
        <p:nvCxnSpPr>
          <p:cNvPr id="12" name="Connecteur en angle 11"/>
          <p:cNvCxnSpPr>
            <a:endCxn id="10" idx="1"/>
          </p:cNvCxnSpPr>
          <p:nvPr/>
        </p:nvCxnSpPr>
        <p:spPr>
          <a:xfrm rot="5400000" flipH="1" flipV="1">
            <a:off x="2366937" y="2607701"/>
            <a:ext cx="1071626" cy="352790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avec flèche 20"/>
          <p:cNvCxnSpPr>
            <a:stCxn id="10" idx="3"/>
          </p:cNvCxnSpPr>
          <p:nvPr/>
        </p:nvCxnSpPr>
        <p:spPr>
          <a:xfrm>
            <a:off x="4625140" y="2248283"/>
            <a:ext cx="610248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ZoneTexte 25"/>
          <p:cNvSpPr txBox="1"/>
          <p:nvPr/>
        </p:nvSpPr>
        <p:spPr>
          <a:xfrm>
            <a:off x="7274442" y="2276127"/>
            <a:ext cx="15436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err="1"/>
              <a:t>z</a:t>
            </a:r>
            <a:r>
              <a:rPr lang="fr-FR" dirty="0" err="1" smtClean="0"/>
              <a:t>ero</a:t>
            </a:r>
            <a:r>
              <a:rPr lang="fr-FR" dirty="0" smtClean="0"/>
              <a:t> </a:t>
            </a:r>
            <a:r>
              <a:rPr lang="fr-FR" dirty="0" err="1" smtClean="0"/>
              <a:t>mean</a:t>
            </a:r>
            <a:endParaRPr lang="fr-FR" dirty="0" smtClean="0"/>
          </a:p>
          <a:p>
            <a:pPr algn="ctr"/>
            <a:r>
              <a:rPr lang="fr-FR" dirty="0" err="1" smtClean="0"/>
              <a:t>Equal</a:t>
            </a:r>
            <a:r>
              <a:rPr lang="fr-FR" dirty="0" smtClean="0"/>
              <a:t> variance</a:t>
            </a:r>
            <a:endParaRPr lang="fr-FR" dirty="0"/>
          </a:p>
        </p:txBody>
      </p:sp>
      <p:pic>
        <p:nvPicPr>
          <p:cNvPr id="39" name="Image 3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5301" y="4072153"/>
            <a:ext cx="1328681" cy="1328681"/>
          </a:xfrm>
          <a:prstGeom prst="rect">
            <a:avLst/>
          </a:prstGeom>
        </p:spPr>
      </p:pic>
      <p:sp>
        <p:nvSpPr>
          <p:cNvPr id="40" name="ZoneTexte 39"/>
          <p:cNvSpPr txBox="1"/>
          <p:nvPr/>
        </p:nvSpPr>
        <p:spPr>
          <a:xfrm>
            <a:off x="9865945" y="5927352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.</a:t>
            </a:r>
            <a:r>
              <a:rPr lang="fr-FR" dirty="0" err="1" smtClean="0"/>
              <a:t>pickle</a:t>
            </a:r>
            <a:endParaRPr lang="fr-FR" dirty="0"/>
          </a:p>
        </p:txBody>
      </p:sp>
      <p:sp>
        <p:nvSpPr>
          <p:cNvPr id="41" name="ZoneTexte 40"/>
          <p:cNvSpPr txBox="1"/>
          <p:nvPr/>
        </p:nvSpPr>
        <p:spPr>
          <a:xfrm>
            <a:off x="9296560" y="5550834"/>
            <a:ext cx="1964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Image </a:t>
            </a:r>
            <a:r>
              <a:rPr lang="fr-FR" dirty="0" err="1" smtClean="0"/>
              <a:t>array</a:t>
            </a:r>
            <a:r>
              <a:rPr lang="fr-FR" dirty="0" smtClean="0"/>
              <a:t> + label</a:t>
            </a:r>
          </a:p>
        </p:txBody>
      </p:sp>
      <p:cxnSp>
        <p:nvCxnSpPr>
          <p:cNvPr id="42" name="Connecteur droit avec flèche 41"/>
          <p:cNvCxnSpPr/>
          <p:nvPr/>
        </p:nvCxnSpPr>
        <p:spPr>
          <a:xfrm>
            <a:off x="7052545" y="2201688"/>
            <a:ext cx="1980848" cy="1411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eur droit avec flèche 49"/>
          <p:cNvCxnSpPr>
            <a:stCxn id="51" idx="2"/>
            <a:endCxn id="39" idx="0"/>
          </p:cNvCxnSpPr>
          <p:nvPr/>
        </p:nvCxnSpPr>
        <p:spPr>
          <a:xfrm flipH="1">
            <a:off x="10259642" y="3036462"/>
            <a:ext cx="1" cy="103569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/>
          <p:cNvSpPr/>
          <p:nvPr/>
        </p:nvSpPr>
        <p:spPr>
          <a:xfrm>
            <a:off x="5694520" y="4730657"/>
            <a:ext cx="242599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800" u="sng" dirty="0" err="1" smtClean="0">
                <a:solidFill>
                  <a:srgbClr val="123A61"/>
                </a:solidFill>
              </a:rPr>
              <a:t>Haar</a:t>
            </a:r>
            <a:r>
              <a:rPr lang="fr-FR" sz="2800" u="sng" dirty="0" smtClean="0">
                <a:solidFill>
                  <a:srgbClr val="123A61"/>
                </a:solidFill>
              </a:rPr>
              <a:t> cascade</a:t>
            </a:r>
            <a:endParaRPr lang="fr-FR" sz="2800" u="sng" dirty="0"/>
          </a:p>
        </p:txBody>
      </p:sp>
      <p:pic>
        <p:nvPicPr>
          <p:cNvPr id="2" name="face_detectio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83787" y="3319909"/>
            <a:ext cx="4471232" cy="3353425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5019" y="1483962"/>
            <a:ext cx="952500" cy="952500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5019" y="1633962"/>
            <a:ext cx="952500" cy="952500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5019" y="1783962"/>
            <a:ext cx="952500" cy="952500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5019" y="1933962"/>
            <a:ext cx="952500" cy="952500"/>
          </a:xfrm>
          <a:prstGeom prst="rect">
            <a:avLst/>
          </a:prstGeom>
        </p:spPr>
      </p:pic>
      <p:pic>
        <p:nvPicPr>
          <p:cNvPr id="18" name="Image 1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5019" y="2083962"/>
            <a:ext cx="952500" cy="952500"/>
          </a:xfrm>
          <a:prstGeom prst="rect">
            <a:avLst/>
          </a:prstGeom>
        </p:spPr>
      </p:pic>
      <p:pic>
        <p:nvPicPr>
          <p:cNvPr id="45" name="Image 4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3393" y="1483962"/>
            <a:ext cx="952500" cy="952500"/>
          </a:xfrm>
          <a:prstGeom prst="rect">
            <a:avLst/>
          </a:prstGeom>
        </p:spPr>
      </p:pic>
      <p:pic>
        <p:nvPicPr>
          <p:cNvPr id="47" name="Image 4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3393" y="1633962"/>
            <a:ext cx="952500" cy="952500"/>
          </a:xfrm>
          <a:prstGeom prst="rect">
            <a:avLst/>
          </a:prstGeom>
        </p:spPr>
      </p:pic>
      <p:pic>
        <p:nvPicPr>
          <p:cNvPr id="48" name="Image 4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393" y="1783962"/>
            <a:ext cx="952500" cy="952500"/>
          </a:xfrm>
          <a:prstGeom prst="rect">
            <a:avLst/>
          </a:prstGeom>
        </p:spPr>
      </p:pic>
      <p:pic>
        <p:nvPicPr>
          <p:cNvPr id="49" name="Image 4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3393" y="1933962"/>
            <a:ext cx="952500" cy="952500"/>
          </a:xfrm>
          <a:prstGeom prst="rect">
            <a:avLst/>
          </a:prstGeom>
        </p:spPr>
      </p:pic>
      <p:pic>
        <p:nvPicPr>
          <p:cNvPr id="51" name="Image 5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393" y="2083962"/>
            <a:ext cx="952500" cy="952500"/>
          </a:xfrm>
          <a:prstGeom prst="rect">
            <a:avLst/>
          </a:prstGeom>
        </p:spPr>
      </p:pic>
      <p:pic>
        <p:nvPicPr>
          <p:cNvPr id="33" name="Image 3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9626" y="1830176"/>
            <a:ext cx="95250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448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e libre 3"/>
          <p:cNvSpPr/>
          <p:nvPr/>
        </p:nvSpPr>
        <p:spPr>
          <a:xfrm>
            <a:off x="-1" y="-9427"/>
            <a:ext cx="12198285" cy="1753386"/>
          </a:xfrm>
          <a:custGeom>
            <a:avLst/>
            <a:gdLst>
              <a:gd name="connsiteX0" fmla="*/ 0 w 12207712"/>
              <a:gd name="connsiteY0" fmla="*/ 0 h 1706252"/>
              <a:gd name="connsiteX1" fmla="*/ 12207712 w 12207712"/>
              <a:gd name="connsiteY1" fmla="*/ 0 h 1706252"/>
              <a:gd name="connsiteX2" fmla="*/ 12198285 w 12207712"/>
              <a:gd name="connsiteY2" fmla="*/ 688157 h 1706252"/>
              <a:gd name="connsiteX3" fmla="*/ 9427 w 12207712"/>
              <a:gd name="connsiteY3" fmla="*/ 1706252 h 1706252"/>
              <a:gd name="connsiteX4" fmla="*/ 0 w 12207712"/>
              <a:gd name="connsiteY4" fmla="*/ 0 h 1706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7712" h="1706252">
                <a:moveTo>
                  <a:pt x="0" y="0"/>
                </a:moveTo>
                <a:lnTo>
                  <a:pt x="12207712" y="0"/>
                </a:lnTo>
                <a:lnTo>
                  <a:pt x="12198285" y="688157"/>
                </a:lnTo>
                <a:lnTo>
                  <a:pt x="9427" y="1706252"/>
                </a:lnTo>
                <a:cubicBezTo>
                  <a:pt x="6285" y="1143786"/>
                  <a:pt x="3142" y="581320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59000">
                <a:srgbClr val="6DB0DD"/>
              </a:gs>
              <a:gs pos="94000">
                <a:srgbClr val="9657DB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Forme libre 4"/>
          <p:cNvSpPr/>
          <p:nvPr/>
        </p:nvSpPr>
        <p:spPr>
          <a:xfrm>
            <a:off x="10109508" y="6438507"/>
            <a:ext cx="2088777" cy="419493"/>
          </a:xfrm>
          <a:custGeom>
            <a:avLst/>
            <a:gdLst>
              <a:gd name="connsiteX0" fmla="*/ 0 w 2088777"/>
              <a:gd name="connsiteY0" fmla="*/ 573741 h 573741"/>
              <a:gd name="connsiteX1" fmla="*/ 2088777 w 2088777"/>
              <a:gd name="connsiteY1" fmla="*/ 573741 h 573741"/>
              <a:gd name="connsiteX2" fmla="*/ 2088777 w 2088777"/>
              <a:gd name="connsiteY2" fmla="*/ 0 h 573741"/>
              <a:gd name="connsiteX3" fmla="*/ 0 w 2088777"/>
              <a:gd name="connsiteY3" fmla="*/ 573741 h 573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8777" h="573741">
                <a:moveTo>
                  <a:pt x="0" y="573741"/>
                </a:moveTo>
                <a:lnTo>
                  <a:pt x="2088777" y="573741"/>
                </a:lnTo>
                <a:lnTo>
                  <a:pt x="2088777" y="0"/>
                </a:lnTo>
                <a:lnTo>
                  <a:pt x="0" y="573741"/>
                </a:ln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75000">
                <a:srgbClr val="6DB0DD"/>
              </a:gs>
              <a:gs pos="100000">
                <a:srgbClr val="BD85E3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Titre 1"/>
          <p:cNvSpPr>
            <a:spLocks noGrp="1"/>
          </p:cNvSpPr>
          <p:nvPr>
            <p:ph type="title"/>
          </p:nvPr>
        </p:nvSpPr>
        <p:spPr>
          <a:xfrm>
            <a:off x="160256" y="75414"/>
            <a:ext cx="10515600" cy="1325563"/>
          </a:xfrm>
          <a:noFill/>
        </p:spPr>
        <p:txBody>
          <a:bodyPr/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Détails base de données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11856720" y="6488668"/>
            <a:ext cx="294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1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328575" y="2581258"/>
            <a:ext cx="735106" cy="7261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/>
          <p:cNvSpPr/>
          <p:nvPr/>
        </p:nvSpPr>
        <p:spPr>
          <a:xfrm>
            <a:off x="2189187" y="2581258"/>
            <a:ext cx="735106" cy="7261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/>
          <p:cNvSpPr/>
          <p:nvPr/>
        </p:nvSpPr>
        <p:spPr>
          <a:xfrm>
            <a:off x="3049799" y="2581257"/>
            <a:ext cx="735106" cy="7261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/>
          <p:cNvSpPr/>
          <p:nvPr/>
        </p:nvSpPr>
        <p:spPr>
          <a:xfrm>
            <a:off x="3910411" y="2581258"/>
            <a:ext cx="735106" cy="7261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/>
          <p:cNvSpPr/>
          <p:nvPr/>
        </p:nvSpPr>
        <p:spPr>
          <a:xfrm>
            <a:off x="4771023" y="2581258"/>
            <a:ext cx="735106" cy="7261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/>
          <p:cNvSpPr/>
          <p:nvPr/>
        </p:nvSpPr>
        <p:spPr>
          <a:xfrm>
            <a:off x="5631635" y="2581257"/>
            <a:ext cx="735106" cy="7261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/>
          <p:cNvSpPr/>
          <p:nvPr/>
        </p:nvSpPr>
        <p:spPr>
          <a:xfrm>
            <a:off x="6492247" y="2581257"/>
            <a:ext cx="735106" cy="7261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/>
          <p:cNvSpPr/>
          <p:nvPr/>
        </p:nvSpPr>
        <p:spPr>
          <a:xfrm>
            <a:off x="7352859" y="2581257"/>
            <a:ext cx="735106" cy="7261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/>
          <p:cNvSpPr/>
          <p:nvPr/>
        </p:nvSpPr>
        <p:spPr>
          <a:xfrm>
            <a:off x="8213471" y="2581256"/>
            <a:ext cx="735106" cy="7261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/>
          <p:cNvSpPr/>
          <p:nvPr/>
        </p:nvSpPr>
        <p:spPr>
          <a:xfrm>
            <a:off x="9074083" y="2581256"/>
            <a:ext cx="735106" cy="7261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/>
          <p:cNvSpPr/>
          <p:nvPr/>
        </p:nvSpPr>
        <p:spPr>
          <a:xfrm>
            <a:off x="9934695" y="2581256"/>
            <a:ext cx="735106" cy="7261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/>
          <p:cNvSpPr/>
          <p:nvPr/>
        </p:nvSpPr>
        <p:spPr>
          <a:xfrm>
            <a:off x="10795307" y="2581255"/>
            <a:ext cx="735106" cy="7261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ectangle 18"/>
          <p:cNvSpPr/>
          <p:nvPr/>
        </p:nvSpPr>
        <p:spPr>
          <a:xfrm>
            <a:off x="1328575" y="3422784"/>
            <a:ext cx="735106" cy="7261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/>
          <p:cNvSpPr/>
          <p:nvPr/>
        </p:nvSpPr>
        <p:spPr>
          <a:xfrm>
            <a:off x="2189187" y="3422784"/>
            <a:ext cx="735106" cy="7261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Rectangle 21"/>
          <p:cNvSpPr/>
          <p:nvPr/>
        </p:nvSpPr>
        <p:spPr>
          <a:xfrm>
            <a:off x="3049799" y="3422784"/>
            <a:ext cx="735106" cy="7261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Rectangle 22"/>
          <p:cNvSpPr/>
          <p:nvPr/>
        </p:nvSpPr>
        <p:spPr>
          <a:xfrm>
            <a:off x="3910411" y="3422784"/>
            <a:ext cx="735106" cy="7261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ectangle 23"/>
          <p:cNvSpPr/>
          <p:nvPr/>
        </p:nvSpPr>
        <p:spPr>
          <a:xfrm>
            <a:off x="4771023" y="3422783"/>
            <a:ext cx="735106" cy="7261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Rectangle 24"/>
          <p:cNvSpPr/>
          <p:nvPr/>
        </p:nvSpPr>
        <p:spPr>
          <a:xfrm>
            <a:off x="5631635" y="3422782"/>
            <a:ext cx="735106" cy="7261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Rectangle 25"/>
          <p:cNvSpPr/>
          <p:nvPr/>
        </p:nvSpPr>
        <p:spPr>
          <a:xfrm>
            <a:off x="4886142" y="1715055"/>
            <a:ext cx="242599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800" u="sng" dirty="0" smtClean="0">
                <a:solidFill>
                  <a:srgbClr val="123A61"/>
                </a:solidFill>
              </a:rPr>
              <a:t>18 classes</a:t>
            </a:r>
            <a:endParaRPr lang="fr-FR" sz="2800" u="sng" dirty="0"/>
          </a:p>
        </p:txBody>
      </p:sp>
      <p:sp>
        <p:nvSpPr>
          <p:cNvPr id="27" name="ZoneTexte 26"/>
          <p:cNvSpPr txBox="1"/>
          <p:nvPr/>
        </p:nvSpPr>
        <p:spPr>
          <a:xfrm>
            <a:off x="225173" y="2759659"/>
            <a:ext cx="934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Homme</a:t>
            </a:r>
          </a:p>
        </p:txBody>
      </p:sp>
      <p:sp>
        <p:nvSpPr>
          <p:cNvPr id="28" name="ZoneTexte 27"/>
          <p:cNvSpPr txBox="1"/>
          <p:nvPr/>
        </p:nvSpPr>
        <p:spPr>
          <a:xfrm>
            <a:off x="249313" y="3601186"/>
            <a:ext cx="886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Femme</a:t>
            </a:r>
          </a:p>
        </p:txBody>
      </p:sp>
      <p:sp>
        <p:nvSpPr>
          <p:cNvPr id="29" name="ZoneTexte 28"/>
          <p:cNvSpPr txBox="1"/>
          <p:nvPr/>
        </p:nvSpPr>
        <p:spPr>
          <a:xfrm>
            <a:off x="5780930" y="5227649"/>
            <a:ext cx="1482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19462 images</a:t>
            </a:r>
          </a:p>
        </p:txBody>
      </p:sp>
      <p:sp>
        <p:nvSpPr>
          <p:cNvPr id="30" name="ZoneTexte 29"/>
          <p:cNvSpPr txBox="1"/>
          <p:nvPr/>
        </p:nvSpPr>
        <p:spPr>
          <a:xfrm>
            <a:off x="3205377" y="5227649"/>
            <a:ext cx="1482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21421 images</a:t>
            </a:r>
          </a:p>
        </p:txBody>
      </p:sp>
      <p:sp>
        <p:nvSpPr>
          <p:cNvPr id="31" name="ZoneTexte 30"/>
          <p:cNvSpPr txBox="1"/>
          <p:nvPr/>
        </p:nvSpPr>
        <p:spPr>
          <a:xfrm>
            <a:off x="8911677" y="5221388"/>
            <a:ext cx="159979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253006 images</a:t>
            </a:r>
          </a:p>
          <a:p>
            <a:r>
              <a:rPr lang="fr-FR" dirty="0" smtClean="0"/>
              <a:t>2.5 Go fichier</a:t>
            </a:r>
          </a:p>
          <a:p>
            <a:r>
              <a:rPr lang="fr-FR" dirty="0" smtClean="0"/>
              <a:t>6.2 Go .</a:t>
            </a:r>
            <a:r>
              <a:rPr lang="fr-FR" dirty="0" err="1" smtClean="0"/>
              <a:t>pickle</a:t>
            </a:r>
            <a:endParaRPr lang="fr-FR" dirty="0" smtClean="0"/>
          </a:p>
        </p:txBody>
      </p:sp>
      <p:sp>
        <p:nvSpPr>
          <p:cNvPr id="3" name="ZoneTexte 2"/>
          <p:cNvSpPr txBox="1"/>
          <p:nvPr/>
        </p:nvSpPr>
        <p:spPr>
          <a:xfrm>
            <a:off x="4093801" y="5884509"/>
            <a:ext cx="582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~9%</a:t>
            </a:r>
            <a:endParaRPr lang="fr-FR" dirty="0"/>
          </a:p>
        </p:txBody>
      </p:sp>
      <p:cxnSp>
        <p:nvCxnSpPr>
          <p:cNvPr id="33" name="Connecteur droit avec flèche 32"/>
          <p:cNvCxnSpPr>
            <a:stCxn id="30" idx="3"/>
            <a:endCxn id="29" idx="1"/>
          </p:cNvCxnSpPr>
          <p:nvPr/>
        </p:nvCxnSpPr>
        <p:spPr>
          <a:xfrm>
            <a:off x="4688155" y="5412315"/>
            <a:ext cx="109277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avec flèche 33"/>
          <p:cNvCxnSpPr>
            <a:stCxn id="29" idx="3"/>
          </p:cNvCxnSpPr>
          <p:nvPr/>
        </p:nvCxnSpPr>
        <p:spPr>
          <a:xfrm>
            <a:off x="7263708" y="5412315"/>
            <a:ext cx="1647969" cy="1262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Image 3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4963" y="6188578"/>
            <a:ext cx="426384" cy="426384"/>
          </a:xfrm>
          <a:prstGeom prst="rect">
            <a:avLst/>
          </a:prstGeom>
        </p:spPr>
      </p:pic>
      <p:cxnSp>
        <p:nvCxnSpPr>
          <p:cNvPr id="38" name="Connecteur droit avec flèche 37"/>
          <p:cNvCxnSpPr>
            <a:stCxn id="30" idx="3"/>
            <a:endCxn id="37" idx="0"/>
          </p:cNvCxnSpPr>
          <p:nvPr/>
        </p:nvCxnSpPr>
        <p:spPr>
          <a:xfrm>
            <a:off x="4688155" y="5412315"/>
            <a:ext cx="0" cy="77626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ZoneTexte 41"/>
          <p:cNvSpPr txBox="1"/>
          <p:nvPr/>
        </p:nvSpPr>
        <p:spPr>
          <a:xfrm>
            <a:off x="7097823" y="3601186"/>
            <a:ext cx="996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Déchets </a:t>
            </a:r>
          </a:p>
        </p:txBody>
      </p:sp>
      <p:sp>
        <p:nvSpPr>
          <p:cNvPr id="43" name="Rectangle 42"/>
          <p:cNvSpPr/>
          <p:nvPr/>
        </p:nvSpPr>
        <p:spPr>
          <a:xfrm>
            <a:off x="8213471" y="3422782"/>
            <a:ext cx="735106" cy="7261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Rectangle 43"/>
          <p:cNvSpPr/>
          <p:nvPr/>
        </p:nvSpPr>
        <p:spPr>
          <a:xfrm>
            <a:off x="9074083" y="3422782"/>
            <a:ext cx="735106" cy="7261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Rectangle 44"/>
          <p:cNvSpPr/>
          <p:nvPr/>
        </p:nvSpPr>
        <p:spPr>
          <a:xfrm>
            <a:off x="9934695" y="3422782"/>
            <a:ext cx="735106" cy="7261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Rectangle 45"/>
          <p:cNvSpPr/>
          <p:nvPr/>
        </p:nvSpPr>
        <p:spPr>
          <a:xfrm>
            <a:off x="10795307" y="3422782"/>
            <a:ext cx="735106" cy="7261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3" name="ZoneTexte 52"/>
          <p:cNvSpPr txBox="1"/>
          <p:nvPr/>
        </p:nvSpPr>
        <p:spPr>
          <a:xfrm>
            <a:off x="1328575" y="5227649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Flux vidéo</a:t>
            </a:r>
          </a:p>
        </p:txBody>
      </p:sp>
      <p:cxnSp>
        <p:nvCxnSpPr>
          <p:cNvPr id="54" name="Connecteur droit avec flèche 53"/>
          <p:cNvCxnSpPr>
            <a:stCxn id="53" idx="3"/>
            <a:endCxn id="30" idx="1"/>
          </p:cNvCxnSpPr>
          <p:nvPr/>
        </p:nvCxnSpPr>
        <p:spPr>
          <a:xfrm>
            <a:off x="2462219" y="5412315"/>
            <a:ext cx="74315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ZoneTexte 61"/>
          <p:cNvSpPr txBox="1"/>
          <p:nvPr/>
        </p:nvSpPr>
        <p:spPr>
          <a:xfrm>
            <a:off x="4688154" y="5408210"/>
            <a:ext cx="415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0070C0"/>
                </a:solidFill>
              </a:rPr>
              <a:t>Tri</a:t>
            </a:r>
          </a:p>
        </p:txBody>
      </p:sp>
      <p:sp>
        <p:nvSpPr>
          <p:cNvPr id="63" name="ZoneTexte 62"/>
          <p:cNvSpPr txBox="1"/>
          <p:nvPr/>
        </p:nvSpPr>
        <p:spPr>
          <a:xfrm>
            <a:off x="7336846" y="5036722"/>
            <a:ext cx="1501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0070C0"/>
                </a:solidFill>
              </a:rPr>
              <a:t>augmentation</a:t>
            </a:r>
          </a:p>
        </p:txBody>
      </p:sp>
    </p:spTree>
    <p:extLst>
      <p:ext uri="{BB962C8B-B14F-4D97-AF65-F5344CB8AC3E}">
        <p14:creationId xmlns:p14="http://schemas.microsoft.com/office/powerpoint/2010/main" val="820524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e libre 3"/>
          <p:cNvSpPr/>
          <p:nvPr/>
        </p:nvSpPr>
        <p:spPr>
          <a:xfrm>
            <a:off x="-1" y="-9427"/>
            <a:ext cx="12198285" cy="1753386"/>
          </a:xfrm>
          <a:custGeom>
            <a:avLst/>
            <a:gdLst>
              <a:gd name="connsiteX0" fmla="*/ 0 w 12207712"/>
              <a:gd name="connsiteY0" fmla="*/ 0 h 1706252"/>
              <a:gd name="connsiteX1" fmla="*/ 12207712 w 12207712"/>
              <a:gd name="connsiteY1" fmla="*/ 0 h 1706252"/>
              <a:gd name="connsiteX2" fmla="*/ 12198285 w 12207712"/>
              <a:gd name="connsiteY2" fmla="*/ 688157 h 1706252"/>
              <a:gd name="connsiteX3" fmla="*/ 9427 w 12207712"/>
              <a:gd name="connsiteY3" fmla="*/ 1706252 h 1706252"/>
              <a:gd name="connsiteX4" fmla="*/ 0 w 12207712"/>
              <a:gd name="connsiteY4" fmla="*/ 0 h 1706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7712" h="1706252">
                <a:moveTo>
                  <a:pt x="0" y="0"/>
                </a:moveTo>
                <a:lnTo>
                  <a:pt x="12207712" y="0"/>
                </a:lnTo>
                <a:lnTo>
                  <a:pt x="12198285" y="688157"/>
                </a:lnTo>
                <a:lnTo>
                  <a:pt x="9427" y="1706252"/>
                </a:lnTo>
                <a:cubicBezTo>
                  <a:pt x="6285" y="1143786"/>
                  <a:pt x="3142" y="581320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59000">
                <a:srgbClr val="6DB0DD"/>
              </a:gs>
              <a:gs pos="94000">
                <a:srgbClr val="9657DB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Forme libre 4"/>
          <p:cNvSpPr/>
          <p:nvPr/>
        </p:nvSpPr>
        <p:spPr>
          <a:xfrm>
            <a:off x="10109508" y="6438507"/>
            <a:ext cx="2088777" cy="419493"/>
          </a:xfrm>
          <a:custGeom>
            <a:avLst/>
            <a:gdLst>
              <a:gd name="connsiteX0" fmla="*/ 0 w 2088777"/>
              <a:gd name="connsiteY0" fmla="*/ 573741 h 573741"/>
              <a:gd name="connsiteX1" fmla="*/ 2088777 w 2088777"/>
              <a:gd name="connsiteY1" fmla="*/ 573741 h 573741"/>
              <a:gd name="connsiteX2" fmla="*/ 2088777 w 2088777"/>
              <a:gd name="connsiteY2" fmla="*/ 0 h 573741"/>
              <a:gd name="connsiteX3" fmla="*/ 0 w 2088777"/>
              <a:gd name="connsiteY3" fmla="*/ 573741 h 573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8777" h="573741">
                <a:moveTo>
                  <a:pt x="0" y="573741"/>
                </a:moveTo>
                <a:lnTo>
                  <a:pt x="2088777" y="573741"/>
                </a:lnTo>
                <a:lnTo>
                  <a:pt x="2088777" y="0"/>
                </a:lnTo>
                <a:lnTo>
                  <a:pt x="0" y="573741"/>
                </a:ln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75000">
                <a:srgbClr val="6DB0DD"/>
              </a:gs>
              <a:gs pos="100000">
                <a:srgbClr val="BD85E3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Titre 1"/>
          <p:cNvSpPr>
            <a:spLocks noGrp="1"/>
          </p:cNvSpPr>
          <p:nvPr>
            <p:ph type="title"/>
          </p:nvPr>
        </p:nvSpPr>
        <p:spPr>
          <a:xfrm>
            <a:off x="160256" y="75414"/>
            <a:ext cx="10515600" cy="1325563"/>
          </a:xfrm>
          <a:noFill/>
        </p:spPr>
        <p:txBody>
          <a:bodyPr/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Intégration de la collecte de données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11856720" y="6488668"/>
            <a:ext cx="294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1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8" name="Rectangle à coins arrondis 7"/>
          <p:cNvSpPr/>
          <p:nvPr/>
        </p:nvSpPr>
        <p:spPr>
          <a:xfrm>
            <a:off x="801277" y="2323707"/>
            <a:ext cx="4270343" cy="4232635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à coins arrondis 8"/>
          <p:cNvSpPr/>
          <p:nvPr/>
        </p:nvSpPr>
        <p:spPr>
          <a:xfrm>
            <a:off x="7005685" y="2323706"/>
            <a:ext cx="4270343" cy="4232635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ZoneTexte 9"/>
          <p:cNvSpPr txBox="1"/>
          <p:nvPr/>
        </p:nvSpPr>
        <p:spPr>
          <a:xfrm>
            <a:off x="2247798" y="1677375"/>
            <a:ext cx="13773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 smtClean="0">
                <a:latin typeface="Product Sans" panose="020B0403030502040203" pitchFamily="34" charset="0"/>
              </a:rPr>
              <a:t>Client</a:t>
            </a:r>
            <a:endParaRPr lang="fr-FR" sz="3600" dirty="0">
              <a:latin typeface="Product Sans" panose="020B0403030502040203" pitchFamily="34" charset="0"/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8266257" y="1677374"/>
            <a:ext cx="17491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 smtClean="0">
                <a:latin typeface="Product Sans" panose="020B0403030502040203" pitchFamily="34" charset="0"/>
              </a:rPr>
              <a:t>Serveur</a:t>
            </a:r>
            <a:endParaRPr lang="fr-FR" sz="3600" dirty="0">
              <a:latin typeface="Product Sans" panose="020B0403030502040203" pitchFamily="34" charset="0"/>
            </a:endParaRPr>
          </a:p>
        </p:txBody>
      </p:sp>
      <p:sp>
        <p:nvSpPr>
          <p:cNvPr id="12" name="Rectangle à coins arrondis 11"/>
          <p:cNvSpPr/>
          <p:nvPr/>
        </p:nvSpPr>
        <p:spPr>
          <a:xfrm>
            <a:off x="2837959" y="3841421"/>
            <a:ext cx="1574277" cy="1197204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smtClean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Code C</a:t>
            </a:r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3" name="Rectangle à coins arrondis 12"/>
          <p:cNvSpPr/>
          <p:nvPr/>
        </p:nvSpPr>
        <p:spPr>
          <a:xfrm>
            <a:off x="7665068" y="3841421"/>
            <a:ext cx="1574277" cy="1197204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Code C</a:t>
            </a:r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4" name="Cylindre 13"/>
          <p:cNvSpPr/>
          <p:nvPr/>
        </p:nvSpPr>
        <p:spPr>
          <a:xfrm>
            <a:off x="9766169" y="2705493"/>
            <a:ext cx="1013067" cy="1338606"/>
          </a:xfrm>
          <a:prstGeom prst="can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BDD</a:t>
            </a:r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5" name="Rectangle à coins arrondis 14"/>
          <p:cNvSpPr/>
          <p:nvPr/>
        </p:nvSpPr>
        <p:spPr>
          <a:xfrm>
            <a:off x="7835289" y="5453714"/>
            <a:ext cx="1233835" cy="97096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Python</a:t>
            </a:r>
          </a:p>
          <a:p>
            <a:pPr algn="ctr"/>
            <a:endParaRPr lang="fr-FR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6" name="Rectangle à coins arrondis 15"/>
          <p:cNvSpPr/>
          <p:nvPr/>
        </p:nvSpPr>
        <p:spPr>
          <a:xfrm>
            <a:off x="3016022" y="5490952"/>
            <a:ext cx="1233835" cy="97096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Python</a:t>
            </a:r>
          </a:p>
          <a:p>
            <a:pPr algn="ctr"/>
            <a:endParaRPr lang="fr-FR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7" name="Rectangle à coins arrondis 16"/>
          <p:cNvSpPr/>
          <p:nvPr/>
        </p:nvSpPr>
        <p:spPr>
          <a:xfrm>
            <a:off x="1329179" y="2969443"/>
            <a:ext cx="1197205" cy="871978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JavaScript</a:t>
            </a:r>
          </a:p>
          <a:p>
            <a:pPr algn="ctr"/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8" name="Image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1824" y="3997460"/>
            <a:ext cx="307261" cy="307261"/>
          </a:xfrm>
          <a:prstGeom prst="rect">
            <a:avLst/>
          </a:prstGeom>
        </p:spPr>
      </p:pic>
      <p:sp>
        <p:nvSpPr>
          <p:cNvPr id="19" name="Ellipse 18"/>
          <p:cNvSpPr/>
          <p:nvPr/>
        </p:nvSpPr>
        <p:spPr>
          <a:xfrm>
            <a:off x="3326238" y="5924627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Ellipse 19"/>
          <p:cNvSpPr/>
          <p:nvPr/>
        </p:nvSpPr>
        <p:spPr>
          <a:xfrm>
            <a:off x="3326237" y="6029029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Ellipse 20"/>
          <p:cNvSpPr/>
          <p:nvPr/>
        </p:nvSpPr>
        <p:spPr>
          <a:xfrm>
            <a:off x="3326237" y="612964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Ellipse 21"/>
          <p:cNvSpPr/>
          <p:nvPr/>
        </p:nvSpPr>
        <p:spPr>
          <a:xfrm>
            <a:off x="3326237" y="623025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Ellipse 22"/>
          <p:cNvSpPr/>
          <p:nvPr/>
        </p:nvSpPr>
        <p:spPr>
          <a:xfrm>
            <a:off x="3893928" y="5924627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Ellipse 23"/>
          <p:cNvSpPr/>
          <p:nvPr/>
        </p:nvSpPr>
        <p:spPr>
          <a:xfrm>
            <a:off x="3893927" y="6029029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Ellipse 24"/>
          <p:cNvSpPr/>
          <p:nvPr/>
        </p:nvSpPr>
        <p:spPr>
          <a:xfrm>
            <a:off x="3893927" y="612964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Ellipse 25"/>
          <p:cNvSpPr/>
          <p:nvPr/>
        </p:nvSpPr>
        <p:spPr>
          <a:xfrm>
            <a:off x="3893927" y="623025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Ellipse 26"/>
          <p:cNvSpPr/>
          <p:nvPr/>
        </p:nvSpPr>
        <p:spPr>
          <a:xfrm>
            <a:off x="3610082" y="598641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Ellipse 27"/>
          <p:cNvSpPr/>
          <p:nvPr/>
        </p:nvSpPr>
        <p:spPr>
          <a:xfrm>
            <a:off x="3610081" y="609081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Ellipse 28"/>
          <p:cNvSpPr/>
          <p:nvPr/>
        </p:nvSpPr>
        <p:spPr>
          <a:xfrm>
            <a:off x="3610081" y="6191423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2" name="Connecteur droit 31"/>
          <p:cNvCxnSpPr>
            <a:stCxn id="19" idx="6"/>
            <a:endCxn id="27" idx="2"/>
          </p:cNvCxnSpPr>
          <p:nvPr/>
        </p:nvCxnSpPr>
        <p:spPr>
          <a:xfrm>
            <a:off x="3371957" y="5947487"/>
            <a:ext cx="238125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33"/>
          <p:cNvCxnSpPr>
            <a:stCxn id="19" idx="6"/>
            <a:endCxn id="28" idx="2"/>
          </p:cNvCxnSpPr>
          <p:nvPr/>
        </p:nvCxnSpPr>
        <p:spPr>
          <a:xfrm>
            <a:off x="3371957" y="5947487"/>
            <a:ext cx="238124" cy="1661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36"/>
          <p:cNvCxnSpPr>
            <a:stCxn id="19" idx="6"/>
            <a:endCxn id="29" idx="2"/>
          </p:cNvCxnSpPr>
          <p:nvPr/>
        </p:nvCxnSpPr>
        <p:spPr>
          <a:xfrm>
            <a:off x="3371957" y="5947487"/>
            <a:ext cx="238124" cy="2667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39"/>
          <p:cNvCxnSpPr>
            <a:stCxn id="20" idx="6"/>
            <a:endCxn id="27" idx="2"/>
          </p:cNvCxnSpPr>
          <p:nvPr/>
        </p:nvCxnSpPr>
        <p:spPr>
          <a:xfrm flipV="1">
            <a:off x="3371956" y="6009270"/>
            <a:ext cx="238126" cy="426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42"/>
          <p:cNvCxnSpPr>
            <a:stCxn id="20" idx="6"/>
            <a:endCxn id="28" idx="2"/>
          </p:cNvCxnSpPr>
          <p:nvPr/>
        </p:nvCxnSpPr>
        <p:spPr>
          <a:xfrm>
            <a:off x="3371956" y="6051889"/>
            <a:ext cx="238125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eur droit 45"/>
          <p:cNvCxnSpPr>
            <a:stCxn id="20" idx="6"/>
            <a:endCxn id="29" idx="2"/>
          </p:cNvCxnSpPr>
          <p:nvPr/>
        </p:nvCxnSpPr>
        <p:spPr>
          <a:xfrm>
            <a:off x="3371956" y="6051889"/>
            <a:ext cx="238125" cy="1623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droit 48"/>
          <p:cNvCxnSpPr>
            <a:stCxn id="21" idx="6"/>
            <a:endCxn id="27" idx="2"/>
          </p:cNvCxnSpPr>
          <p:nvPr/>
        </p:nvCxnSpPr>
        <p:spPr>
          <a:xfrm flipV="1">
            <a:off x="3371956" y="6009270"/>
            <a:ext cx="238126" cy="1432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eur droit 51"/>
          <p:cNvCxnSpPr>
            <a:stCxn id="21" idx="6"/>
            <a:endCxn id="28" idx="2"/>
          </p:cNvCxnSpPr>
          <p:nvPr/>
        </p:nvCxnSpPr>
        <p:spPr>
          <a:xfrm flipV="1">
            <a:off x="3371956" y="6113672"/>
            <a:ext cx="238125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eur droit 54"/>
          <p:cNvCxnSpPr>
            <a:stCxn id="21" idx="6"/>
            <a:endCxn id="29" idx="2"/>
          </p:cNvCxnSpPr>
          <p:nvPr/>
        </p:nvCxnSpPr>
        <p:spPr>
          <a:xfrm>
            <a:off x="3371956" y="6152500"/>
            <a:ext cx="238125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eur droit 57"/>
          <p:cNvCxnSpPr>
            <a:stCxn id="22" idx="6"/>
            <a:endCxn id="27" idx="2"/>
          </p:cNvCxnSpPr>
          <p:nvPr/>
        </p:nvCxnSpPr>
        <p:spPr>
          <a:xfrm flipV="1">
            <a:off x="3371956" y="6009270"/>
            <a:ext cx="238126" cy="2438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 droit 62"/>
          <p:cNvCxnSpPr>
            <a:stCxn id="22" idx="6"/>
          </p:cNvCxnSpPr>
          <p:nvPr/>
        </p:nvCxnSpPr>
        <p:spPr>
          <a:xfrm flipV="1">
            <a:off x="3371956" y="6113672"/>
            <a:ext cx="238125" cy="1394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eur droit 65"/>
          <p:cNvCxnSpPr>
            <a:stCxn id="22" idx="6"/>
            <a:endCxn id="29" idx="2"/>
          </p:cNvCxnSpPr>
          <p:nvPr/>
        </p:nvCxnSpPr>
        <p:spPr>
          <a:xfrm flipV="1">
            <a:off x="3371956" y="6214283"/>
            <a:ext cx="238125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eur droit 68"/>
          <p:cNvCxnSpPr>
            <a:endCxn id="23" idx="2"/>
          </p:cNvCxnSpPr>
          <p:nvPr/>
        </p:nvCxnSpPr>
        <p:spPr>
          <a:xfrm flipV="1">
            <a:off x="3655800" y="5947487"/>
            <a:ext cx="238128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eur droit 71"/>
          <p:cNvCxnSpPr>
            <a:stCxn id="27" idx="6"/>
          </p:cNvCxnSpPr>
          <p:nvPr/>
        </p:nvCxnSpPr>
        <p:spPr>
          <a:xfrm>
            <a:off x="3655801" y="6009270"/>
            <a:ext cx="238126" cy="426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eur droit 74"/>
          <p:cNvCxnSpPr/>
          <p:nvPr/>
        </p:nvCxnSpPr>
        <p:spPr>
          <a:xfrm>
            <a:off x="3655800" y="6009270"/>
            <a:ext cx="238127" cy="1432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cteur droit 77"/>
          <p:cNvCxnSpPr>
            <a:endCxn id="26" idx="2"/>
          </p:cNvCxnSpPr>
          <p:nvPr/>
        </p:nvCxnSpPr>
        <p:spPr>
          <a:xfrm>
            <a:off x="3655800" y="6009270"/>
            <a:ext cx="238127" cy="2438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necteur droit 80"/>
          <p:cNvCxnSpPr>
            <a:stCxn id="28" idx="6"/>
            <a:endCxn id="23" idx="2"/>
          </p:cNvCxnSpPr>
          <p:nvPr/>
        </p:nvCxnSpPr>
        <p:spPr>
          <a:xfrm flipV="1">
            <a:off x="3655800" y="5947487"/>
            <a:ext cx="238128" cy="1661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necteur droit 83"/>
          <p:cNvCxnSpPr>
            <a:stCxn id="28" idx="6"/>
            <a:endCxn id="24" idx="2"/>
          </p:cNvCxnSpPr>
          <p:nvPr/>
        </p:nvCxnSpPr>
        <p:spPr>
          <a:xfrm flipV="1">
            <a:off x="3655800" y="6051889"/>
            <a:ext cx="238127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cteur droit 87"/>
          <p:cNvCxnSpPr>
            <a:stCxn id="28" idx="6"/>
            <a:endCxn id="25" idx="2"/>
          </p:cNvCxnSpPr>
          <p:nvPr/>
        </p:nvCxnSpPr>
        <p:spPr>
          <a:xfrm>
            <a:off x="3655800" y="6113672"/>
            <a:ext cx="238127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Connecteur droit 90"/>
          <p:cNvCxnSpPr>
            <a:stCxn id="28" idx="6"/>
            <a:endCxn id="26" idx="2"/>
          </p:cNvCxnSpPr>
          <p:nvPr/>
        </p:nvCxnSpPr>
        <p:spPr>
          <a:xfrm>
            <a:off x="3655800" y="6113672"/>
            <a:ext cx="238127" cy="1394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necteur droit 94"/>
          <p:cNvCxnSpPr>
            <a:stCxn id="29" idx="6"/>
            <a:endCxn id="23" idx="2"/>
          </p:cNvCxnSpPr>
          <p:nvPr/>
        </p:nvCxnSpPr>
        <p:spPr>
          <a:xfrm flipV="1">
            <a:off x="3655800" y="5947487"/>
            <a:ext cx="238128" cy="2667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Connecteur droit 99"/>
          <p:cNvCxnSpPr>
            <a:stCxn id="29" idx="6"/>
            <a:endCxn id="24" idx="2"/>
          </p:cNvCxnSpPr>
          <p:nvPr/>
        </p:nvCxnSpPr>
        <p:spPr>
          <a:xfrm flipV="1">
            <a:off x="3655800" y="6051889"/>
            <a:ext cx="238127" cy="1623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necteur droit 102"/>
          <p:cNvCxnSpPr>
            <a:stCxn id="29" idx="6"/>
            <a:endCxn id="25" idx="2"/>
          </p:cNvCxnSpPr>
          <p:nvPr/>
        </p:nvCxnSpPr>
        <p:spPr>
          <a:xfrm flipV="1">
            <a:off x="3655800" y="6152500"/>
            <a:ext cx="238127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necteur droit 105"/>
          <p:cNvCxnSpPr>
            <a:stCxn id="29" idx="6"/>
            <a:endCxn id="26" idx="2"/>
          </p:cNvCxnSpPr>
          <p:nvPr/>
        </p:nvCxnSpPr>
        <p:spPr>
          <a:xfrm>
            <a:off x="3655800" y="6214283"/>
            <a:ext cx="238127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Ellipse 108"/>
          <p:cNvSpPr/>
          <p:nvPr/>
        </p:nvSpPr>
        <p:spPr>
          <a:xfrm>
            <a:off x="8168365" y="5887389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0" name="Ellipse 109"/>
          <p:cNvSpPr/>
          <p:nvPr/>
        </p:nvSpPr>
        <p:spPr>
          <a:xfrm>
            <a:off x="8168364" y="599179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1" name="Ellipse 110"/>
          <p:cNvSpPr/>
          <p:nvPr/>
        </p:nvSpPr>
        <p:spPr>
          <a:xfrm>
            <a:off x="8168364" y="609240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2" name="Ellipse 111"/>
          <p:cNvSpPr/>
          <p:nvPr/>
        </p:nvSpPr>
        <p:spPr>
          <a:xfrm>
            <a:off x="8168364" y="6193013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3" name="Ellipse 112"/>
          <p:cNvSpPr/>
          <p:nvPr/>
        </p:nvSpPr>
        <p:spPr>
          <a:xfrm>
            <a:off x="8736055" y="5887389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4" name="Ellipse 113"/>
          <p:cNvSpPr/>
          <p:nvPr/>
        </p:nvSpPr>
        <p:spPr>
          <a:xfrm>
            <a:off x="8736054" y="599179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5" name="Ellipse 114"/>
          <p:cNvSpPr/>
          <p:nvPr/>
        </p:nvSpPr>
        <p:spPr>
          <a:xfrm>
            <a:off x="8736054" y="609240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6" name="Ellipse 115"/>
          <p:cNvSpPr/>
          <p:nvPr/>
        </p:nvSpPr>
        <p:spPr>
          <a:xfrm>
            <a:off x="8736054" y="6193013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7" name="Ellipse 116"/>
          <p:cNvSpPr/>
          <p:nvPr/>
        </p:nvSpPr>
        <p:spPr>
          <a:xfrm>
            <a:off x="8452209" y="594917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8" name="Ellipse 117"/>
          <p:cNvSpPr/>
          <p:nvPr/>
        </p:nvSpPr>
        <p:spPr>
          <a:xfrm>
            <a:off x="8452208" y="6053574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9" name="Ellipse 118"/>
          <p:cNvSpPr/>
          <p:nvPr/>
        </p:nvSpPr>
        <p:spPr>
          <a:xfrm>
            <a:off x="8452208" y="6154185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20" name="Connecteur droit 119"/>
          <p:cNvCxnSpPr>
            <a:stCxn id="109" idx="6"/>
            <a:endCxn id="117" idx="2"/>
          </p:cNvCxnSpPr>
          <p:nvPr/>
        </p:nvCxnSpPr>
        <p:spPr>
          <a:xfrm>
            <a:off x="8214084" y="5910249"/>
            <a:ext cx="238125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Connecteur droit 120"/>
          <p:cNvCxnSpPr>
            <a:stCxn id="109" idx="6"/>
            <a:endCxn id="118" idx="2"/>
          </p:cNvCxnSpPr>
          <p:nvPr/>
        </p:nvCxnSpPr>
        <p:spPr>
          <a:xfrm>
            <a:off x="8214084" y="5910249"/>
            <a:ext cx="238124" cy="1661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onnecteur droit 121"/>
          <p:cNvCxnSpPr>
            <a:stCxn id="109" idx="6"/>
            <a:endCxn id="119" idx="2"/>
          </p:cNvCxnSpPr>
          <p:nvPr/>
        </p:nvCxnSpPr>
        <p:spPr>
          <a:xfrm>
            <a:off x="8214084" y="5910249"/>
            <a:ext cx="238124" cy="2667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necteur droit 122"/>
          <p:cNvCxnSpPr>
            <a:stCxn id="110" idx="6"/>
            <a:endCxn id="117" idx="2"/>
          </p:cNvCxnSpPr>
          <p:nvPr/>
        </p:nvCxnSpPr>
        <p:spPr>
          <a:xfrm flipV="1">
            <a:off x="8214083" y="5972032"/>
            <a:ext cx="238126" cy="426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Connecteur droit 123"/>
          <p:cNvCxnSpPr>
            <a:stCxn id="110" idx="6"/>
            <a:endCxn id="118" idx="2"/>
          </p:cNvCxnSpPr>
          <p:nvPr/>
        </p:nvCxnSpPr>
        <p:spPr>
          <a:xfrm>
            <a:off x="8214083" y="6014651"/>
            <a:ext cx="238125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Connecteur droit 124"/>
          <p:cNvCxnSpPr>
            <a:stCxn id="110" idx="6"/>
            <a:endCxn id="119" idx="2"/>
          </p:cNvCxnSpPr>
          <p:nvPr/>
        </p:nvCxnSpPr>
        <p:spPr>
          <a:xfrm>
            <a:off x="8214083" y="6014651"/>
            <a:ext cx="238125" cy="1623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Connecteur droit 125"/>
          <p:cNvCxnSpPr>
            <a:stCxn id="111" idx="6"/>
            <a:endCxn id="117" idx="2"/>
          </p:cNvCxnSpPr>
          <p:nvPr/>
        </p:nvCxnSpPr>
        <p:spPr>
          <a:xfrm flipV="1">
            <a:off x="8214083" y="5972032"/>
            <a:ext cx="238126" cy="1432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Connecteur droit 126"/>
          <p:cNvCxnSpPr>
            <a:stCxn id="111" idx="6"/>
            <a:endCxn id="118" idx="2"/>
          </p:cNvCxnSpPr>
          <p:nvPr/>
        </p:nvCxnSpPr>
        <p:spPr>
          <a:xfrm flipV="1">
            <a:off x="8214083" y="6076434"/>
            <a:ext cx="238125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necteur droit 127"/>
          <p:cNvCxnSpPr>
            <a:stCxn id="111" idx="6"/>
            <a:endCxn id="119" idx="2"/>
          </p:cNvCxnSpPr>
          <p:nvPr/>
        </p:nvCxnSpPr>
        <p:spPr>
          <a:xfrm>
            <a:off x="8214083" y="6115262"/>
            <a:ext cx="238125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Connecteur droit 128"/>
          <p:cNvCxnSpPr>
            <a:stCxn id="112" idx="6"/>
            <a:endCxn id="117" idx="2"/>
          </p:cNvCxnSpPr>
          <p:nvPr/>
        </p:nvCxnSpPr>
        <p:spPr>
          <a:xfrm flipV="1">
            <a:off x="8214083" y="5972032"/>
            <a:ext cx="238126" cy="2438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necteur droit 129"/>
          <p:cNvCxnSpPr>
            <a:stCxn id="112" idx="6"/>
          </p:cNvCxnSpPr>
          <p:nvPr/>
        </p:nvCxnSpPr>
        <p:spPr>
          <a:xfrm flipV="1">
            <a:off x="8214083" y="6076434"/>
            <a:ext cx="238125" cy="1394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Connecteur droit 130"/>
          <p:cNvCxnSpPr>
            <a:stCxn id="112" idx="6"/>
            <a:endCxn id="119" idx="2"/>
          </p:cNvCxnSpPr>
          <p:nvPr/>
        </p:nvCxnSpPr>
        <p:spPr>
          <a:xfrm flipV="1">
            <a:off x="8214083" y="6177045"/>
            <a:ext cx="238125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onnecteur droit 131"/>
          <p:cNvCxnSpPr>
            <a:endCxn id="113" idx="2"/>
          </p:cNvCxnSpPr>
          <p:nvPr/>
        </p:nvCxnSpPr>
        <p:spPr>
          <a:xfrm flipV="1">
            <a:off x="8497927" y="5910249"/>
            <a:ext cx="238128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Connecteur droit 132"/>
          <p:cNvCxnSpPr>
            <a:stCxn id="117" idx="6"/>
          </p:cNvCxnSpPr>
          <p:nvPr/>
        </p:nvCxnSpPr>
        <p:spPr>
          <a:xfrm>
            <a:off x="8497928" y="5972032"/>
            <a:ext cx="238126" cy="426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Connecteur droit 133"/>
          <p:cNvCxnSpPr/>
          <p:nvPr/>
        </p:nvCxnSpPr>
        <p:spPr>
          <a:xfrm>
            <a:off x="8497927" y="5972032"/>
            <a:ext cx="238127" cy="1432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Connecteur droit 134"/>
          <p:cNvCxnSpPr>
            <a:endCxn id="116" idx="2"/>
          </p:cNvCxnSpPr>
          <p:nvPr/>
        </p:nvCxnSpPr>
        <p:spPr>
          <a:xfrm>
            <a:off x="8497927" y="5972032"/>
            <a:ext cx="238127" cy="2438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Connecteur droit 135"/>
          <p:cNvCxnSpPr>
            <a:stCxn id="118" idx="6"/>
            <a:endCxn id="113" idx="2"/>
          </p:cNvCxnSpPr>
          <p:nvPr/>
        </p:nvCxnSpPr>
        <p:spPr>
          <a:xfrm flipV="1">
            <a:off x="8497927" y="5910249"/>
            <a:ext cx="238128" cy="1661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Connecteur droit 136"/>
          <p:cNvCxnSpPr>
            <a:stCxn id="118" idx="6"/>
            <a:endCxn id="114" idx="2"/>
          </p:cNvCxnSpPr>
          <p:nvPr/>
        </p:nvCxnSpPr>
        <p:spPr>
          <a:xfrm flipV="1">
            <a:off x="8497927" y="6014651"/>
            <a:ext cx="238127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Connecteur droit 137"/>
          <p:cNvCxnSpPr>
            <a:stCxn id="118" idx="6"/>
            <a:endCxn id="115" idx="2"/>
          </p:cNvCxnSpPr>
          <p:nvPr/>
        </p:nvCxnSpPr>
        <p:spPr>
          <a:xfrm>
            <a:off x="8497927" y="6076434"/>
            <a:ext cx="238127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Connecteur droit 138"/>
          <p:cNvCxnSpPr>
            <a:stCxn id="118" idx="6"/>
            <a:endCxn id="116" idx="2"/>
          </p:cNvCxnSpPr>
          <p:nvPr/>
        </p:nvCxnSpPr>
        <p:spPr>
          <a:xfrm>
            <a:off x="8497927" y="6076434"/>
            <a:ext cx="238127" cy="1394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Connecteur droit 139"/>
          <p:cNvCxnSpPr>
            <a:stCxn id="119" idx="6"/>
            <a:endCxn id="113" idx="2"/>
          </p:cNvCxnSpPr>
          <p:nvPr/>
        </p:nvCxnSpPr>
        <p:spPr>
          <a:xfrm flipV="1">
            <a:off x="8497927" y="5910249"/>
            <a:ext cx="238128" cy="2667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Connecteur droit 140"/>
          <p:cNvCxnSpPr>
            <a:stCxn id="119" idx="6"/>
            <a:endCxn id="114" idx="2"/>
          </p:cNvCxnSpPr>
          <p:nvPr/>
        </p:nvCxnSpPr>
        <p:spPr>
          <a:xfrm flipV="1">
            <a:off x="8497927" y="6014651"/>
            <a:ext cx="238127" cy="1623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Connecteur droit 141"/>
          <p:cNvCxnSpPr>
            <a:stCxn id="119" idx="6"/>
            <a:endCxn id="115" idx="2"/>
          </p:cNvCxnSpPr>
          <p:nvPr/>
        </p:nvCxnSpPr>
        <p:spPr>
          <a:xfrm flipV="1">
            <a:off x="8497927" y="6115262"/>
            <a:ext cx="238127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onnecteur droit 142"/>
          <p:cNvCxnSpPr>
            <a:stCxn id="119" idx="6"/>
            <a:endCxn id="116" idx="2"/>
          </p:cNvCxnSpPr>
          <p:nvPr/>
        </p:nvCxnSpPr>
        <p:spPr>
          <a:xfrm>
            <a:off x="8497927" y="6177045"/>
            <a:ext cx="238127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Connecteur droit avec flèche 144"/>
          <p:cNvCxnSpPr>
            <a:stCxn id="12" idx="2"/>
            <a:endCxn id="16" idx="0"/>
          </p:cNvCxnSpPr>
          <p:nvPr/>
        </p:nvCxnSpPr>
        <p:spPr>
          <a:xfrm>
            <a:off x="3625098" y="5038625"/>
            <a:ext cx="7842" cy="452327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onnecteur droit avec flèche 146"/>
          <p:cNvCxnSpPr>
            <a:stCxn id="17" idx="2"/>
            <a:endCxn id="12" idx="1"/>
          </p:cNvCxnSpPr>
          <p:nvPr/>
        </p:nvCxnSpPr>
        <p:spPr>
          <a:xfrm>
            <a:off x="1927782" y="3841421"/>
            <a:ext cx="910177" cy="598602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onnecteur droit avec flèche 149"/>
          <p:cNvCxnSpPr>
            <a:stCxn id="13" idx="3"/>
            <a:endCxn id="14" idx="3"/>
          </p:cNvCxnSpPr>
          <p:nvPr/>
        </p:nvCxnSpPr>
        <p:spPr>
          <a:xfrm flipV="1">
            <a:off x="9239345" y="4044099"/>
            <a:ext cx="1033358" cy="395924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Connecteur droit avec flèche 151"/>
          <p:cNvCxnSpPr>
            <a:stCxn id="13" idx="2"/>
            <a:endCxn id="15" idx="0"/>
          </p:cNvCxnSpPr>
          <p:nvPr/>
        </p:nvCxnSpPr>
        <p:spPr>
          <a:xfrm>
            <a:off x="8452207" y="5038625"/>
            <a:ext cx="0" cy="415089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Connecteur droit avec flèche 153"/>
          <p:cNvCxnSpPr>
            <a:stCxn id="12" idx="3"/>
            <a:endCxn id="13" idx="1"/>
          </p:cNvCxnSpPr>
          <p:nvPr/>
        </p:nvCxnSpPr>
        <p:spPr>
          <a:xfrm>
            <a:off x="4412236" y="4440023"/>
            <a:ext cx="3252832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5" name="Image 15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131" y="4857718"/>
            <a:ext cx="709905" cy="709905"/>
          </a:xfrm>
          <a:prstGeom prst="rect">
            <a:avLst/>
          </a:prstGeom>
        </p:spPr>
      </p:pic>
      <p:cxnSp>
        <p:nvCxnSpPr>
          <p:cNvPr id="156" name="Connecteur droit avec flèche 155"/>
          <p:cNvCxnSpPr>
            <a:stCxn id="13" idx="3"/>
            <a:endCxn id="155" idx="1"/>
          </p:cNvCxnSpPr>
          <p:nvPr/>
        </p:nvCxnSpPr>
        <p:spPr>
          <a:xfrm>
            <a:off x="9239345" y="4440023"/>
            <a:ext cx="827786" cy="772648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9" name="Image 15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1067" y="3345020"/>
            <a:ext cx="497508" cy="497508"/>
          </a:xfrm>
          <a:prstGeom prst="rect">
            <a:avLst/>
          </a:prstGeom>
        </p:spPr>
      </p:pic>
      <p:sp>
        <p:nvSpPr>
          <p:cNvPr id="160" name="ZoneTexte 159"/>
          <p:cNvSpPr txBox="1"/>
          <p:nvPr/>
        </p:nvSpPr>
        <p:spPr>
          <a:xfrm>
            <a:off x="1927781" y="4070691"/>
            <a:ext cx="533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</a:t>
            </a:r>
            <a:r>
              <a:rPr lang="fr-FR" dirty="0" smtClean="0"/>
              <a:t>ite</a:t>
            </a:r>
            <a:endParaRPr lang="fr-FR" dirty="0"/>
          </a:p>
        </p:txBody>
      </p:sp>
      <p:sp>
        <p:nvSpPr>
          <p:cNvPr id="161" name="ZoneTexte 160"/>
          <p:cNvSpPr txBox="1"/>
          <p:nvPr/>
        </p:nvSpPr>
        <p:spPr>
          <a:xfrm>
            <a:off x="2859792" y="5061485"/>
            <a:ext cx="743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Photo</a:t>
            </a:r>
            <a:endParaRPr lang="fr-FR" dirty="0"/>
          </a:p>
        </p:txBody>
      </p:sp>
      <p:sp>
        <p:nvSpPr>
          <p:cNvPr id="163" name="ZoneTexte 162"/>
          <p:cNvSpPr txBox="1"/>
          <p:nvPr/>
        </p:nvSpPr>
        <p:spPr>
          <a:xfrm>
            <a:off x="3682352" y="5084382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o/n</a:t>
            </a:r>
            <a:endParaRPr lang="fr-FR" dirty="0"/>
          </a:p>
        </p:txBody>
      </p:sp>
      <p:sp>
        <p:nvSpPr>
          <p:cNvPr id="164" name="ZoneTexte 163"/>
          <p:cNvSpPr txBox="1"/>
          <p:nvPr/>
        </p:nvSpPr>
        <p:spPr>
          <a:xfrm>
            <a:off x="5192983" y="4440023"/>
            <a:ext cx="166462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smtClean="0"/>
              <a:t>Login</a:t>
            </a:r>
          </a:p>
          <a:p>
            <a:pPr algn="ctr"/>
            <a:r>
              <a:rPr lang="fr-FR" dirty="0" err="1" smtClean="0"/>
              <a:t>mdp</a:t>
            </a:r>
            <a:endParaRPr lang="fr-FR" dirty="0" smtClean="0"/>
          </a:p>
          <a:p>
            <a:pPr algn="ctr"/>
            <a:r>
              <a:rPr lang="fr-FR" dirty="0" smtClean="0"/>
              <a:t>Photos</a:t>
            </a:r>
          </a:p>
          <a:p>
            <a:pPr algn="ctr"/>
            <a:r>
              <a:rPr lang="fr-FR" dirty="0" smtClean="0"/>
              <a:t>Poids du réseau</a:t>
            </a:r>
            <a:endParaRPr lang="fr-FR" dirty="0"/>
          </a:p>
        </p:txBody>
      </p:sp>
      <p:sp>
        <p:nvSpPr>
          <p:cNvPr id="167" name="ZoneTexte 166"/>
          <p:cNvSpPr txBox="1"/>
          <p:nvPr/>
        </p:nvSpPr>
        <p:spPr>
          <a:xfrm>
            <a:off x="9191222" y="5003824"/>
            <a:ext cx="833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Photos</a:t>
            </a:r>
            <a:endParaRPr lang="fr-FR" dirty="0"/>
          </a:p>
        </p:txBody>
      </p:sp>
      <p:sp>
        <p:nvSpPr>
          <p:cNvPr id="168" name="ZoneTexte 167"/>
          <p:cNvSpPr txBox="1"/>
          <p:nvPr/>
        </p:nvSpPr>
        <p:spPr>
          <a:xfrm>
            <a:off x="9607843" y="4202908"/>
            <a:ext cx="1205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Login/</a:t>
            </a:r>
            <a:r>
              <a:rPr lang="fr-FR" dirty="0" err="1" smtClean="0"/>
              <a:t>mdp</a:t>
            </a:r>
            <a:endParaRPr lang="fr-FR" dirty="0"/>
          </a:p>
        </p:txBody>
      </p:sp>
      <p:cxnSp>
        <p:nvCxnSpPr>
          <p:cNvPr id="169" name="Connecteur droit avec flèche 168"/>
          <p:cNvCxnSpPr>
            <a:stCxn id="15" idx="3"/>
          </p:cNvCxnSpPr>
          <p:nvPr/>
        </p:nvCxnSpPr>
        <p:spPr>
          <a:xfrm flipV="1">
            <a:off x="9069124" y="5296524"/>
            <a:ext cx="986678" cy="642672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6165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e libre 3"/>
          <p:cNvSpPr/>
          <p:nvPr/>
        </p:nvSpPr>
        <p:spPr>
          <a:xfrm>
            <a:off x="-1" y="-9427"/>
            <a:ext cx="12198285" cy="1753386"/>
          </a:xfrm>
          <a:custGeom>
            <a:avLst/>
            <a:gdLst>
              <a:gd name="connsiteX0" fmla="*/ 0 w 12207712"/>
              <a:gd name="connsiteY0" fmla="*/ 0 h 1706252"/>
              <a:gd name="connsiteX1" fmla="*/ 12207712 w 12207712"/>
              <a:gd name="connsiteY1" fmla="*/ 0 h 1706252"/>
              <a:gd name="connsiteX2" fmla="*/ 12198285 w 12207712"/>
              <a:gd name="connsiteY2" fmla="*/ 688157 h 1706252"/>
              <a:gd name="connsiteX3" fmla="*/ 9427 w 12207712"/>
              <a:gd name="connsiteY3" fmla="*/ 1706252 h 1706252"/>
              <a:gd name="connsiteX4" fmla="*/ 0 w 12207712"/>
              <a:gd name="connsiteY4" fmla="*/ 0 h 1706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7712" h="1706252">
                <a:moveTo>
                  <a:pt x="0" y="0"/>
                </a:moveTo>
                <a:lnTo>
                  <a:pt x="12207712" y="0"/>
                </a:lnTo>
                <a:lnTo>
                  <a:pt x="12198285" y="688157"/>
                </a:lnTo>
                <a:lnTo>
                  <a:pt x="9427" y="1706252"/>
                </a:lnTo>
                <a:cubicBezTo>
                  <a:pt x="6285" y="1143786"/>
                  <a:pt x="3142" y="581320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59000">
                <a:srgbClr val="6DB0DD"/>
              </a:gs>
              <a:gs pos="94000">
                <a:srgbClr val="9657DB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Forme libre 4"/>
          <p:cNvSpPr/>
          <p:nvPr/>
        </p:nvSpPr>
        <p:spPr>
          <a:xfrm>
            <a:off x="10109508" y="6438507"/>
            <a:ext cx="2088777" cy="419493"/>
          </a:xfrm>
          <a:custGeom>
            <a:avLst/>
            <a:gdLst>
              <a:gd name="connsiteX0" fmla="*/ 0 w 2088777"/>
              <a:gd name="connsiteY0" fmla="*/ 573741 h 573741"/>
              <a:gd name="connsiteX1" fmla="*/ 2088777 w 2088777"/>
              <a:gd name="connsiteY1" fmla="*/ 573741 h 573741"/>
              <a:gd name="connsiteX2" fmla="*/ 2088777 w 2088777"/>
              <a:gd name="connsiteY2" fmla="*/ 0 h 573741"/>
              <a:gd name="connsiteX3" fmla="*/ 0 w 2088777"/>
              <a:gd name="connsiteY3" fmla="*/ 573741 h 573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8777" h="573741">
                <a:moveTo>
                  <a:pt x="0" y="573741"/>
                </a:moveTo>
                <a:lnTo>
                  <a:pt x="2088777" y="573741"/>
                </a:lnTo>
                <a:lnTo>
                  <a:pt x="2088777" y="0"/>
                </a:lnTo>
                <a:lnTo>
                  <a:pt x="0" y="573741"/>
                </a:ln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75000">
                <a:srgbClr val="6DB0DD"/>
              </a:gs>
              <a:gs pos="100000">
                <a:srgbClr val="BD85E3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11856720" y="6488668"/>
            <a:ext cx="294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1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8" name="Titre 1"/>
          <p:cNvSpPr>
            <a:spLocks noGrp="1"/>
          </p:cNvSpPr>
          <p:nvPr>
            <p:ph type="title"/>
          </p:nvPr>
        </p:nvSpPr>
        <p:spPr>
          <a:xfrm>
            <a:off x="160256" y="75414"/>
            <a:ext cx="10515600" cy="1325563"/>
          </a:xfrm>
          <a:noFill/>
        </p:spPr>
        <p:txBody>
          <a:bodyPr/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Solution 1 : régression logistique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8290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e libre 3"/>
          <p:cNvSpPr/>
          <p:nvPr/>
        </p:nvSpPr>
        <p:spPr>
          <a:xfrm>
            <a:off x="-1" y="-9427"/>
            <a:ext cx="12198285" cy="1753386"/>
          </a:xfrm>
          <a:custGeom>
            <a:avLst/>
            <a:gdLst>
              <a:gd name="connsiteX0" fmla="*/ 0 w 12207712"/>
              <a:gd name="connsiteY0" fmla="*/ 0 h 1706252"/>
              <a:gd name="connsiteX1" fmla="*/ 12207712 w 12207712"/>
              <a:gd name="connsiteY1" fmla="*/ 0 h 1706252"/>
              <a:gd name="connsiteX2" fmla="*/ 12198285 w 12207712"/>
              <a:gd name="connsiteY2" fmla="*/ 688157 h 1706252"/>
              <a:gd name="connsiteX3" fmla="*/ 9427 w 12207712"/>
              <a:gd name="connsiteY3" fmla="*/ 1706252 h 1706252"/>
              <a:gd name="connsiteX4" fmla="*/ 0 w 12207712"/>
              <a:gd name="connsiteY4" fmla="*/ 0 h 1706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7712" h="1706252">
                <a:moveTo>
                  <a:pt x="0" y="0"/>
                </a:moveTo>
                <a:lnTo>
                  <a:pt x="12207712" y="0"/>
                </a:lnTo>
                <a:lnTo>
                  <a:pt x="12198285" y="688157"/>
                </a:lnTo>
                <a:lnTo>
                  <a:pt x="9427" y="1706252"/>
                </a:lnTo>
                <a:cubicBezTo>
                  <a:pt x="6285" y="1143786"/>
                  <a:pt x="3142" y="581320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59000">
                <a:srgbClr val="6DB0DD"/>
              </a:gs>
              <a:gs pos="94000">
                <a:srgbClr val="9657DB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Forme libre 4"/>
          <p:cNvSpPr/>
          <p:nvPr/>
        </p:nvSpPr>
        <p:spPr>
          <a:xfrm>
            <a:off x="10109508" y="6438507"/>
            <a:ext cx="2088777" cy="419493"/>
          </a:xfrm>
          <a:custGeom>
            <a:avLst/>
            <a:gdLst>
              <a:gd name="connsiteX0" fmla="*/ 0 w 2088777"/>
              <a:gd name="connsiteY0" fmla="*/ 573741 h 573741"/>
              <a:gd name="connsiteX1" fmla="*/ 2088777 w 2088777"/>
              <a:gd name="connsiteY1" fmla="*/ 573741 h 573741"/>
              <a:gd name="connsiteX2" fmla="*/ 2088777 w 2088777"/>
              <a:gd name="connsiteY2" fmla="*/ 0 h 573741"/>
              <a:gd name="connsiteX3" fmla="*/ 0 w 2088777"/>
              <a:gd name="connsiteY3" fmla="*/ 573741 h 573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8777" h="573741">
                <a:moveTo>
                  <a:pt x="0" y="573741"/>
                </a:moveTo>
                <a:lnTo>
                  <a:pt x="2088777" y="573741"/>
                </a:lnTo>
                <a:lnTo>
                  <a:pt x="2088777" y="0"/>
                </a:lnTo>
                <a:lnTo>
                  <a:pt x="0" y="573741"/>
                </a:ln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75000">
                <a:srgbClr val="6DB0DD"/>
              </a:gs>
              <a:gs pos="100000">
                <a:srgbClr val="BD85E3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Titre 1"/>
          <p:cNvSpPr>
            <a:spLocks noGrp="1"/>
          </p:cNvSpPr>
          <p:nvPr>
            <p:ph type="title"/>
          </p:nvPr>
        </p:nvSpPr>
        <p:spPr>
          <a:xfrm>
            <a:off x="160256" y="75414"/>
            <a:ext cx="10515600" cy="1325563"/>
          </a:xfrm>
          <a:noFill/>
        </p:spPr>
        <p:txBody>
          <a:bodyPr/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Solution 2 : Perceptron multicouches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11856720" y="6488668"/>
            <a:ext cx="294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1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8" name="Ellipse 7"/>
          <p:cNvSpPr/>
          <p:nvPr/>
        </p:nvSpPr>
        <p:spPr>
          <a:xfrm>
            <a:off x="4044081" y="4931358"/>
            <a:ext cx="463787" cy="434831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Ellipse 8"/>
          <p:cNvSpPr/>
          <p:nvPr/>
        </p:nvSpPr>
        <p:spPr>
          <a:xfrm>
            <a:off x="1291006" y="4677624"/>
            <a:ext cx="463787" cy="434831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Ellipse 9"/>
          <p:cNvSpPr/>
          <p:nvPr/>
        </p:nvSpPr>
        <p:spPr>
          <a:xfrm>
            <a:off x="1291007" y="5229186"/>
            <a:ext cx="463787" cy="434831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Ellipse 10"/>
          <p:cNvSpPr/>
          <p:nvPr/>
        </p:nvSpPr>
        <p:spPr>
          <a:xfrm>
            <a:off x="1291007" y="5780748"/>
            <a:ext cx="463787" cy="434831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Ellipse 11"/>
          <p:cNvSpPr/>
          <p:nvPr/>
        </p:nvSpPr>
        <p:spPr>
          <a:xfrm>
            <a:off x="1294197" y="6332310"/>
            <a:ext cx="463787" cy="434831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Ellipse 12"/>
          <p:cNvSpPr/>
          <p:nvPr/>
        </p:nvSpPr>
        <p:spPr>
          <a:xfrm>
            <a:off x="2208698" y="4677623"/>
            <a:ext cx="463787" cy="434831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Ellipse 13"/>
          <p:cNvSpPr/>
          <p:nvPr/>
        </p:nvSpPr>
        <p:spPr>
          <a:xfrm>
            <a:off x="2208698" y="5229186"/>
            <a:ext cx="463787" cy="434831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Ellipse 14"/>
          <p:cNvSpPr/>
          <p:nvPr/>
        </p:nvSpPr>
        <p:spPr>
          <a:xfrm>
            <a:off x="2208698" y="5780748"/>
            <a:ext cx="463787" cy="434831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Ellipse 15"/>
          <p:cNvSpPr/>
          <p:nvPr/>
        </p:nvSpPr>
        <p:spPr>
          <a:xfrm>
            <a:off x="3126390" y="4677622"/>
            <a:ext cx="463787" cy="434831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Ellipse 16"/>
          <p:cNvSpPr/>
          <p:nvPr/>
        </p:nvSpPr>
        <p:spPr>
          <a:xfrm>
            <a:off x="3126390" y="5229185"/>
            <a:ext cx="463787" cy="434831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Ellipse 17"/>
          <p:cNvSpPr/>
          <p:nvPr/>
        </p:nvSpPr>
        <p:spPr>
          <a:xfrm>
            <a:off x="3126390" y="5780745"/>
            <a:ext cx="463787" cy="434831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Ellipse 18"/>
          <p:cNvSpPr/>
          <p:nvPr/>
        </p:nvSpPr>
        <p:spPr>
          <a:xfrm>
            <a:off x="1291005" y="4126062"/>
            <a:ext cx="463787" cy="434831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Ellipse 19"/>
          <p:cNvSpPr/>
          <p:nvPr/>
        </p:nvSpPr>
        <p:spPr>
          <a:xfrm>
            <a:off x="4010601" y="5482921"/>
            <a:ext cx="463787" cy="434831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1" name="Connecteur droit 20"/>
          <p:cNvCxnSpPr>
            <a:stCxn id="13" idx="2"/>
            <a:endCxn id="19" idx="6"/>
          </p:cNvCxnSpPr>
          <p:nvPr/>
        </p:nvCxnSpPr>
        <p:spPr>
          <a:xfrm flipH="1" flipV="1">
            <a:off x="1754792" y="4343478"/>
            <a:ext cx="453906" cy="551561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/>
          <p:cNvCxnSpPr>
            <a:stCxn id="14" idx="2"/>
            <a:endCxn id="19" idx="6"/>
          </p:cNvCxnSpPr>
          <p:nvPr/>
        </p:nvCxnSpPr>
        <p:spPr>
          <a:xfrm flipH="1" flipV="1">
            <a:off x="1754792" y="4343478"/>
            <a:ext cx="453906" cy="1103124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22"/>
          <p:cNvCxnSpPr>
            <a:stCxn id="15" idx="2"/>
            <a:endCxn id="19" idx="6"/>
          </p:cNvCxnSpPr>
          <p:nvPr/>
        </p:nvCxnSpPr>
        <p:spPr>
          <a:xfrm flipH="1" flipV="1">
            <a:off x="1754792" y="4343478"/>
            <a:ext cx="453906" cy="1654686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23"/>
          <p:cNvCxnSpPr>
            <a:stCxn id="13" idx="2"/>
            <a:endCxn id="9" idx="6"/>
          </p:cNvCxnSpPr>
          <p:nvPr/>
        </p:nvCxnSpPr>
        <p:spPr>
          <a:xfrm flipH="1">
            <a:off x="1754793" y="4895039"/>
            <a:ext cx="453905" cy="1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24"/>
          <p:cNvCxnSpPr>
            <a:stCxn id="14" idx="2"/>
            <a:endCxn id="9" idx="6"/>
          </p:cNvCxnSpPr>
          <p:nvPr/>
        </p:nvCxnSpPr>
        <p:spPr>
          <a:xfrm flipH="1" flipV="1">
            <a:off x="1754793" y="4895040"/>
            <a:ext cx="453905" cy="551562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25"/>
          <p:cNvCxnSpPr>
            <a:stCxn id="15" idx="2"/>
            <a:endCxn id="9" idx="6"/>
          </p:cNvCxnSpPr>
          <p:nvPr/>
        </p:nvCxnSpPr>
        <p:spPr>
          <a:xfrm flipH="1" flipV="1">
            <a:off x="1754793" y="4895040"/>
            <a:ext cx="453905" cy="1103124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/>
          <p:cNvCxnSpPr>
            <a:stCxn id="13" idx="2"/>
            <a:endCxn id="10" idx="6"/>
          </p:cNvCxnSpPr>
          <p:nvPr/>
        </p:nvCxnSpPr>
        <p:spPr>
          <a:xfrm flipH="1">
            <a:off x="1754794" y="4895039"/>
            <a:ext cx="453904" cy="551563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/>
          <p:cNvCxnSpPr>
            <a:stCxn id="14" idx="2"/>
            <a:endCxn id="10" idx="6"/>
          </p:cNvCxnSpPr>
          <p:nvPr/>
        </p:nvCxnSpPr>
        <p:spPr>
          <a:xfrm flipH="1">
            <a:off x="1754794" y="5446602"/>
            <a:ext cx="453904" cy="0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28"/>
          <p:cNvCxnSpPr>
            <a:stCxn id="15" idx="2"/>
            <a:endCxn id="10" idx="6"/>
          </p:cNvCxnSpPr>
          <p:nvPr/>
        </p:nvCxnSpPr>
        <p:spPr>
          <a:xfrm flipH="1" flipV="1">
            <a:off x="1754794" y="5446602"/>
            <a:ext cx="453904" cy="551562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29"/>
          <p:cNvCxnSpPr>
            <a:stCxn id="13" idx="2"/>
            <a:endCxn id="11" idx="6"/>
          </p:cNvCxnSpPr>
          <p:nvPr/>
        </p:nvCxnSpPr>
        <p:spPr>
          <a:xfrm flipH="1">
            <a:off x="1754794" y="4895039"/>
            <a:ext cx="453904" cy="1103125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30"/>
          <p:cNvCxnSpPr>
            <a:stCxn id="14" idx="2"/>
            <a:endCxn id="11" idx="6"/>
          </p:cNvCxnSpPr>
          <p:nvPr/>
        </p:nvCxnSpPr>
        <p:spPr>
          <a:xfrm flipH="1">
            <a:off x="1754794" y="5446602"/>
            <a:ext cx="453904" cy="551562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31"/>
          <p:cNvCxnSpPr>
            <a:stCxn id="15" idx="2"/>
            <a:endCxn id="11" idx="6"/>
          </p:cNvCxnSpPr>
          <p:nvPr/>
        </p:nvCxnSpPr>
        <p:spPr>
          <a:xfrm flipH="1">
            <a:off x="1754794" y="5998164"/>
            <a:ext cx="453904" cy="0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32"/>
          <p:cNvCxnSpPr>
            <a:stCxn id="13" idx="2"/>
            <a:endCxn id="12" idx="6"/>
          </p:cNvCxnSpPr>
          <p:nvPr/>
        </p:nvCxnSpPr>
        <p:spPr>
          <a:xfrm flipH="1">
            <a:off x="1757984" y="4895039"/>
            <a:ext cx="450714" cy="1654687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33"/>
          <p:cNvCxnSpPr>
            <a:stCxn id="14" idx="2"/>
            <a:endCxn id="12" idx="6"/>
          </p:cNvCxnSpPr>
          <p:nvPr/>
        </p:nvCxnSpPr>
        <p:spPr>
          <a:xfrm flipH="1">
            <a:off x="1757984" y="5446602"/>
            <a:ext cx="450714" cy="1103124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Connecteur droit 34"/>
          <p:cNvCxnSpPr>
            <a:stCxn id="15" idx="2"/>
            <a:endCxn id="12" idx="6"/>
          </p:cNvCxnSpPr>
          <p:nvPr/>
        </p:nvCxnSpPr>
        <p:spPr>
          <a:xfrm flipH="1">
            <a:off x="1757984" y="5998164"/>
            <a:ext cx="450714" cy="551562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35"/>
          <p:cNvCxnSpPr>
            <a:stCxn id="16" idx="2"/>
            <a:endCxn id="13" idx="6"/>
          </p:cNvCxnSpPr>
          <p:nvPr/>
        </p:nvCxnSpPr>
        <p:spPr>
          <a:xfrm flipH="1">
            <a:off x="2672485" y="4895038"/>
            <a:ext cx="453905" cy="1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36"/>
          <p:cNvCxnSpPr>
            <a:stCxn id="17" idx="2"/>
            <a:endCxn id="13" idx="6"/>
          </p:cNvCxnSpPr>
          <p:nvPr/>
        </p:nvCxnSpPr>
        <p:spPr>
          <a:xfrm flipH="1" flipV="1">
            <a:off x="2672485" y="4895039"/>
            <a:ext cx="453905" cy="551562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droit 37"/>
          <p:cNvCxnSpPr>
            <a:stCxn id="18" idx="2"/>
            <a:endCxn id="13" idx="6"/>
          </p:cNvCxnSpPr>
          <p:nvPr/>
        </p:nvCxnSpPr>
        <p:spPr>
          <a:xfrm flipH="1" flipV="1">
            <a:off x="2672485" y="4895039"/>
            <a:ext cx="453905" cy="1103122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38"/>
          <p:cNvCxnSpPr>
            <a:stCxn id="16" idx="2"/>
            <a:endCxn id="14" idx="6"/>
          </p:cNvCxnSpPr>
          <p:nvPr/>
        </p:nvCxnSpPr>
        <p:spPr>
          <a:xfrm flipH="1">
            <a:off x="2672485" y="4895038"/>
            <a:ext cx="453905" cy="551564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39"/>
          <p:cNvCxnSpPr>
            <a:stCxn id="17" idx="2"/>
            <a:endCxn id="14" idx="6"/>
          </p:cNvCxnSpPr>
          <p:nvPr/>
        </p:nvCxnSpPr>
        <p:spPr>
          <a:xfrm flipH="1">
            <a:off x="2672485" y="5446601"/>
            <a:ext cx="453905" cy="1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40"/>
          <p:cNvCxnSpPr>
            <a:stCxn id="18" idx="2"/>
            <a:endCxn id="14" idx="6"/>
          </p:cNvCxnSpPr>
          <p:nvPr/>
        </p:nvCxnSpPr>
        <p:spPr>
          <a:xfrm flipH="1" flipV="1">
            <a:off x="2672485" y="5446602"/>
            <a:ext cx="453905" cy="551559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41"/>
          <p:cNvCxnSpPr>
            <a:stCxn id="16" idx="2"/>
            <a:endCxn id="15" idx="6"/>
          </p:cNvCxnSpPr>
          <p:nvPr/>
        </p:nvCxnSpPr>
        <p:spPr>
          <a:xfrm flipH="1">
            <a:off x="2672485" y="4895038"/>
            <a:ext cx="453905" cy="1103126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42"/>
          <p:cNvCxnSpPr>
            <a:stCxn id="18" idx="2"/>
            <a:endCxn id="15" idx="6"/>
          </p:cNvCxnSpPr>
          <p:nvPr/>
        </p:nvCxnSpPr>
        <p:spPr>
          <a:xfrm flipH="1">
            <a:off x="2672485" y="5998161"/>
            <a:ext cx="453905" cy="3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43"/>
          <p:cNvCxnSpPr>
            <a:stCxn id="8" idx="2"/>
            <a:endCxn id="16" idx="6"/>
          </p:cNvCxnSpPr>
          <p:nvPr/>
        </p:nvCxnSpPr>
        <p:spPr>
          <a:xfrm flipH="1" flipV="1">
            <a:off x="3590177" y="4895038"/>
            <a:ext cx="453904" cy="253736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Connecteur droit 44"/>
          <p:cNvCxnSpPr>
            <a:stCxn id="20" idx="2"/>
            <a:endCxn id="16" idx="6"/>
          </p:cNvCxnSpPr>
          <p:nvPr/>
        </p:nvCxnSpPr>
        <p:spPr>
          <a:xfrm flipH="1" flipV="1">
            <a:off x="3590177" y="4895038"/>
            <a:ext cx="420424" cy="805299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Connecteur droit 45"/>
          <p:cNvCxnSpPr>
            <a:stCxn id="8" idx="2"/>
            <a:endCxn id="17" idx="6"/>
          </p:cNvCxnSpPr>
          <p:nvPr/>
        </p:nvCxnSpPr>
        <p:spPr>
          <a:xfrm flipH="1">
            <a:off x="3590177" y="5148774"/>
            <a:ext cx="453904" cy="297827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Connecteur droit 46"/>
          <p:cNvCxnSpPr>
            <a:stCxn id="20" idx="2"/>
            <a:endCxn id="17" idx="6"/>
          </p:cNvCxnSpPr>
          <p:nvPr/>
        </p:nvCxnSpPr>
        <p:spPr>
          <a:xfrm flipH="1" flipV="1">
            <a:off x="3590177" y="5446601"/>
            <a:ext cx="420424" cy="253736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47"/>
          <p:cNvCxnSpPr>
            <a:stCxn id="20" idx="2"/>
            <a:endCxn id="18" idx="6"/>
          </p:cNvCxnSpPr>
          <p:nvPr/>
        </p:nvCxnSpPr>
        <p:spPr>
          <a:xfrm flipH="1">
            <a:off x="3590177" y="5700337"/>
            <a:ext cx="420424" cy="297824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Rectangle 48"/>
          <p:cNvSpPr/>
          <p:nvPr/>
        </p:nvSpPr>
        <p:spPr>
          <a:xfrm>
            <a:off x="4777851" y="4981783"/>
            <a:ext cx="382622" cy="333982"/>
          </a:xfrm>
          <a:prstGeom prst="rect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Rectangle 49"/>
          <p:cNvSpPr/>
          <p:nvPr/>
        </p:nvSpPr>
        <p:spPr>
          <a:xfrm>
            <a:off x="4781191" y="5543217"/>
            <a:ext cx="382622" cy="333982"/>
          </a:xfrm>
          <a:prstGeom prst="rect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51" name="Connecteur droit 50"/>
          <p:cNvCxnSpPr>
            <a:stCxn id="8" idx="2"/>
            <a:endCxn id="18" idx="6"/>
          </p:cNvCxnSpPr>
          <p:nvPr/>
        </p:nvCxnSpPr>
        <p:spPr>
          <a:xfrm flipH="1">
            <a:off x="3590177" y="5148774"/>
            <a:ext cx="453904" cy="849387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Connecteur droit avec flèche 51"/>
          <p:cNvCxnSpPr/>
          <p:nvPr/>
        </p:nvCxnSpPr>
        <p:spPr>
          <a:xfrm>
            <a:off x="1604722" y="4343478"/>
            <a:ext cx="335757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Connecteur droit avec flèche 52"/>
          <p:cNvCxnSpPr/>
          <p:nvPr/>
        </p:nvCxnSpPr>
        <p:spPr>
          <a:xfrm>
            <a:off x="1604722" y="4913028"/>
            <a:ext cx="335757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Connecteur droit avec flèche 53"/>
          <p:cNvCxnSpPr/>
          <p:nvPr/>
        </p:nvCxnSpPr>
        <p:spPr>
          <a:xfrm>
            <a:off x="1578579" y="5446601"/>
            <a:ext cx="335757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Connecteur droit avec flèche 54"/>
          <p:cNvCxnSpPr/>
          <p:nvPr/>
        </p:nvCxnSpPr>
        <p:spPr>
          <a:xfrm>
            <a:off x="1578579" y="5998161"/>
            <a:ext cx="335757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Connecteur droit avec flèche 55"/>
          <p:cNvCxnSpPr/>
          <p:nvPr/>
        </p:nvCxnSpPr>
        <p:spPr>
          <a:xfrm>
            <a:off x="1578579" y="6549726"/>
            <a:ext cx="335757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Ellipse 56"/>
          <p:cNvSpPr/>
          <p:nvPr/>
        </p:nvSpPr>
        <p:spPr>
          <a:xfrm>
            <a:off x="2226028" y="4724059"/>
            <a:ext cx="192882" cy="188969"/>
          </a:xfrm>
          <a:prstGeom prst="ellipse">
            <a:avLst/>
          </a:prstGeom>
          <a:noFill/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8" name="Ellipse 57"/>
          <p:cNvSpPr/>
          <p:nvPr/>
        </p:nvSpPr>
        <p:spPr>
          <a:xfrm>
            <a:off x="2211594" y="5273236"/>
            <a:ext cx="192882" cy="188969"/>
          </a:xfrm>
          <a:prstGeom prst="ellipse">
            <a:avLst/>
          </a:prstGeom>
          <a:noFill/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Ellipse 58"/>
          <p:cNvSpPr/>
          <p:nvPr/>
        </p:nvSpPr>
        <p:spPr>
          <a:xfrm>
            <a:off x="2219773" y="5823267"/>
            <a:ext cx="192882" cy="188969"/>
          </a:xfrm>
          <a:prstGeom prst="ellipse">
            <a:avLst/>
          </a:prstGeom>
          <a:noFill/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60" name="Connecteur droit avec flèche 59"/>
          <p:cNvCxnSpPr/>
          <p:nvPr/>
        </p:nvCxnSpPr>
        <p:spPr>
          <a:xfrm>
            <a:off x="2517703" y="4895038"/>
            <a:ext cx="335757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Connecteur droit avec flèche 60"/>
          <p:cNvCxnSpPr/>
          <p:nvPr/>
        </p:nvCxnSpPr>
        <p:spPr>
          <a:xfrm>
            <a:off x="2517703" y="5446601"/>
            <a:ext cx="335757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Connecteur droit avec flèche 61"/>
          <p:cNvCxnSpPr/>
          <p:nvPr/>
        </p:nvCxnSpPr>
        <p:spPr>
          <a:xfrm>
            <a:off x="2517703" y="5998161"/>
            <a:ext cx="335757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 droit 62"/>
          <p:cNvCxnSpPr>
            <a:stCxn id="17" idx="2"/>
            <a:endCxn id="15" idx="6"/>
          </p:cNvCxnSpPr>
          <p:nvPr/>
        </p:nvCxnSpPr>
        <p:spPr>
          <a:xfrm flipH="1">
            <a:off x="2672485" y="5446601"/>
            <a:ext cx="453905" cy="551563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Ellipse 63"/>
          <p:cNvSpPr/>
          <p:nvPr/>
        </p:nvSpPr>
        <p:spPr>
          <a:xfrm>
            <a:off x="4057341" y="4970727"/>
            <a:ext cx="192882" cy="188969"/>
          </a:xfrm>
          <a:prstGeom prst="ellipse">
            <a:avLst/>
          </a:prstGeom>
          <a:noFill/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65" name="Connecteur droit avec flèche 64"/>
          <p:cNvCxnSpPr/>
          <p:nvPr/>
        </p:nvCxnSpPr>
        <p:spPr>
          <a:xfrm>
            <a:off x="4339989" y="5065211"/>
            <a:ext cx="335757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Rectangle 65"/>
          <p:cNvSpPr/>
          <p:nvPr/>
        </p:nvSpPr>
        <p:spPr>
          <a:xfrm>
            <a:off x="6726492" y="3451991"/>
            <a:ext cx="37096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800" u="sng" dirty="0" smtClean="0">
                <a:solidFill>
                  <a:srgbClr val="123A61"/>
                </a:solidFill>
              </a:rPr>
              <a:t>Back propagation</a:t>
            </a:r>
            <a:endParaRPr lang="fr-FR" sz="2800" u="sng" dirty="0"/>
          </a:p>
        </p:txBody>
      </p:sp>
      <p:sp>
        <p:nvSpPr>
          <p:cNvPr id="67" name="Ellipse 66"/>
          <p:cNvSpPr/>
          <p:nvPr/>
        </p:nvSpPr>
        <p:spPr>
          <a:xfrm>
            <a:off x="4820061" y="5015063"/>
            <a:ext cx="298201" cy="271745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8" name="Ellipse 67"/>
          <p:cNvSpPr/>
          <p:nvPr/>
        </p:nvSpPr>
        <p:spPr>
          <a:xfrm>
            <a:off x="4826700" y="5574335"/>
            <a:ext cx="298201" cy="271745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9" name="Ellipse 68"/>
          <p:cNvSpPr/>
          <p:nvPr/>
        </p:nvSpPr>
        <p:spPr>
          <a:xfrm>
            <a:off x="4265748" y="5148774"/>
            <a:ext cx="192882" cy="18896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0" name="Ellipse 69"/>
          <p:cNvSpPr/>
          <p:nvPr/>
        </p:nvSpPr>
        <p:spPr>
          <a:xfrm>
            <a:off x="4031416" y="5525441"/>
            <a:ext cx="192882" cy="188969"/>
          </a:xfrm>
          <a:prstGeom prst="ellipse">
            <a:avLst/>
          </a:prstGeom>
          <a:noFill/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71" name="Connecteur droit avec flèche 70"/>
          <p:cNvCxnSpPr/>
          <p:nvPr/>
        </p:nvCxnSpPr>
        <p:spPr>
          <a:xfrm>
            <a:off x="4314064" y="5619925"/>
            <a:ext cx="335757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2" name="Ellipse 71"/>
          <p:cNvSpPr/>
          <p:nvPr/>
        </p:nvSpPr>
        <p:spPr>
          <a:xfrm>
            <a:off x="4239823" y="5703488"/>
            <a:ext cx="192882" cy="18896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ZoneTexte 72"/>
              <p:cNvSpPr txBox="1"/>
              <p:nvPr/>
            </p:nvSpPr>
            <p:spPr>
              <a:xfrm>
                <a:off x="7230796" y="4482770"/>
                <a:ext cx="2399888" cy="7958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supHide m:val="on"/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fr-FR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 </m:t>
                          </m:r>
                          <m:sSubSup>
                            <m:sSubSup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3" name="ZoneTexte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0796" y="4482770"/>
                <a:ext cx="2399888" cy="795859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4" name="Connecteur droit avec flèche 73"/>
          <p:cNvCxnSpPr/>
          <p:nvPr/>
        </p:nvCxnSpPr>
        <p:spPr>
          <a:xfrm flipH="1">
            <a:off x="3873717" y="5797973"/>
            <a:ext cx="301057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Connecteur droit avec flèche 74"/>
          <p:cNvCxnSpPr/>
          <p:nvPr/>
        </p:nvCxnSpPr>
        <p:spPr>
          <a:xfrm flipH="1">
            <a:off x="3880887" y="5243258"/>
            <a:ext cx="301057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ZoneTexte 75"/>
              <p:cNvSpPr txBox="1"/>
              <p:nvPr/>
            </p:nvSpPr>
            <p:spPr>
              <a:xfrm>
                <a:off x="6924913" y="5311629"/>
                <a:ext cx="3386888" cy="4165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 </m:t>
                      </m:r>
                      <m:sSubSup>
                        <m:sSubSup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+ </m:t>
                      </m:r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</a:rPr>
                        <m:t>η</m:t>
                      </m:r>
                      <m:r>
                        <a:rPr lang="el-G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Sup>
                        <m:sSubSupPr>
                          <m:ctrl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𝑠𝑖𝑔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  <m:r>
                        <a:rPr lang="el-G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Sup>
                        <m:sSubSupPr>
                          <m:ctrl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6" name="ZoneTexte 7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4913" y="5311629"/>
                <a:ext cx="3386888" cy="416524"/>
              </a:xfrm>
              <a:prstGeom prst="rect">
                <a:avLst/>
              </a:prstGeom>
              <a:blipFill rotWithShape="0">
                <a:blip r:embed="rId3"/>
                <a:stretch>
                  <a:fillRect b="-724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ZoneTexte 76"/>
              <p:cNvSpPr txBox="1"/>
              <p:nvPr/>
            </p:nvSpPr>
            <p:spPr>
              <a:xfrm>
                <a:off x="6920286" y="5898664"/>
                <a:ext cx="33652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l-GR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</a:rPr>
                            <m:t>δ</m:t>
                          </m:r>
                        </m:e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𝑠𝑖𝑔</m:t>
                          </m:r>
                        </m:e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⊛</m:t>
                      </m:r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1 −</m:t>
                          </m:r>
                          <m:sSup>
                            <m:sSup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𝑠𝑖𝑔</m:t>
                              </m:r>
                            </m:e>
                            <m:sup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⊛</m:t>
                      </m:r>
                      <m:sSup>
                        <m:sSup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7" name="ZoneTexte 7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0286" y="5898664"/>
                <a:ext cx="3365280" cy="369332"/>
              </a:xfrm>
              <a:prstGeom prst="rect">
                <a:avLst/>
              </a:prstGeom>
              <a:blipFill rotWithShape="0"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8" name="Ellipse 77"/>
          <p:cNvSpPr/>
          <p:nvPr/>
        </p:nvSpPr>
        <p:spPr>
          <a:xfrm>
            <a:off x="3166133" y="5809195"/>
            <a:ext cx="192882" cy="188969"/>
          </a:xfrm>
          <a:prstGeom prst="ellipse">
            <a:avLst/>
          </a:prstGeom>
          <a:noFill/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79" name="Connecteur droit avec flèche 78"/>
          <p:cNvCxnSpPr/>
          <p:nvPr/>
        </p:nvCxnSpPr>
        <p:spPr>
          <a:xfrm>
            <a:off x="3448781" y="5903679"/>
            <a:ext cx="335757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0" name="Ellipse 79"/>
          <p:cNvSpPr/>
          <p:nvPr/>
        </p:nvSpPr>
        <p:spPr>
          <a:xfrm>
            <a:off x="3374540" y="5987242"/>
            <a:ext cx="192882" cy="18896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81" name="Connecteur droit avec flèche 80"/>
          <p:cNvCxnSpPr/>
          <p:nvPr/>
        </p:nvCxnSpPr>
        <p:spPr>
          <a:xfrm flipH="1">
            <a:off x="3008434" y="6081727"/>
            <a:ext cx="301057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2" name="Ellipse 81"/>
          <p:cNvSpPr/>
          <p:nvPr/>
        </p:nvSpPr>
        <p:spPr>
          <a:xfrm>
            <a:off x="3155408" y="5261839"/>
            <a:ext cx="192882" cy="188969"/>
          </a:xfrm>
          <a:prstGeom prst="ellipse">
            <a:avLst/>
          </a:prstGeom>
          <a:noFill/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83" name="Connecteur droit avec flèche 82"/>
          <p:cNvCxnSpPr/>
          <p:nvPr/>
        </p:nvCxnSpPr>
        <p:spPr>
          <a:xfrm>
            <a:off x="3438056" y="5356323"/>
            <a:ext cx="335757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4" name="Ellipse 83"/>
          <p:cNvSpPr/>
          <p:nvPr/>
        </p:nvSpPr>
        <p:spPr>
          <a:xfrm>
            <a:off x="3363815" y="5439886"/>
            <a:ext cx="192882" cy="18896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85" name="Connecteur droit avec flèche 84"/>
          <p:cNvCxnSpPr/>
          <p:nvPr/>
        </p:nvCxnSpPr>
        <p:spPr>
          <a:xfrm flipH="1">
            <a:off x="2997709" y="5534371"/>
            <a:ext cx="301057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6" name="Ellipse 85"/>
          <p:cNvSpPr/>
          <p:nvPr/>
        </p:nvSpPr>
        <p:spPr>
          <a:xfrm>
            <a:off x="3149019" y="4714487"/>
            <a:ext cx="192882" cy="188969"/>
          </a:xfrm>
          <a:prstGeom prst="ellipse">
            <a:avLst/>
          </a:prstGeom>
          <a:noFill/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87" name="Connecteur droit avec flèche 86"/>
          <p:cNvCxnSpPr/>
          <p:nvPr/>
        </p:nvCxnSpPr>
        <p:spPr>
          <a:xfrm>
            <a:off x="3431667" y="4808971"/>
            <a:ext cx="335757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8" name="Ellipse 87"/>
          <p:cNvSpPr/>
          <p:nvPr/>
        </p:nvSpPr>
        <p:spPr>
          <a:xfrm>
            <a:off x="3357426" y="4892534"/>
            <a:ext cx="192882" cy="18896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89" name="Connecteur droit avec flèche 88"/>
          <p:cNvCxnSpPr/>
          <p:nvPr/>
        </p:nvCxnSpPr>
        <p:spPr>
          <a:xfrm flipH="1">
            <a:off x="2991320" y="4987019"/>
            <a:ext cx="301057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ZoneTexte 89"/>
              <p:cNvSpPr txBox="1"/>
              <p:nvPr/>
            </p:nvSpPr>
            <p:spPr>
              <a:xfrm>
                <a:off x="6877563" y="4079564"/>
                <a:ext cx="3324885" cy="391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𝑜𝑢𝑡</m:t>
                          </m:r>
                        </m:sup>
                      </m:sSubSup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𝑠𝑢𝑝𝑒𝑟𝑣𝑖𝑠𝑒𝑢𝑟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</m:sSubSup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−</m:t>
                      </m:r>
                      <m:sSubSup>
                        <m:sSubSup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𝑠𝑖𝑔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𝑜𝑢𝑡</m:t>
                          </m:r>
                        </m:sup>
                      </m:sSubSup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90" name="ZoneTexte 8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7563" y="4079564"/>
                <a:ext cx="3324885" cy="391582"/>
              </a:xfrm>
              <a:prstGeom prst="rect">
                <a:avLst/>
              </a:prstGeom>
              <a:blipFill rotWithShape="0">
                <a:blip r:embed="rId5"/>
                <a:stretch>
                  <a:fillRect b="-1406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Rectangle 90"/>
              <p:cNvSpPr/>
              <p:nvPr/>
            </p:nvSpPr>
            <p:spPr>
              <a:xfrm>
                <a:off x="7563180" y="2197092"/>
                <a:ext cx="2846892" cy="39164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fr-FR" dirty="0">
                    <a:solidFill>
                      <a:srgbClr val="123A61"/>
                    </a:solidFill>
                  </a:rPr>
                  <a:t>Pot</a:t>
                </a:r>
                <a:r>
                  <a:rPr lang="fr-FR" dirty="0" err="1">
                    <a:solidFill>
                      <a:srgbClr val="123A61"/>
                    </a:solidFill>
                  </a:rPr>
                  <a:t>j</a:t>
                </a:r>
                <a:r>
                  <a:rPr lang="fr-FR" dirty="0">
                    <a:solidFill>
                      <a:srgbClr val="123A61"/>
                    </a:solidFill>
                  </a:rPr>
                  <a:t>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fr-FR" i="1">
                            <a:solidFill>
                              <a:srgbClr val="123A6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fr-FR" i="1">
                            <a:solidFill>
                              <a:srgbClr val="123A6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fr-FR" i="1">
                                <a:solidFill>
                                  <a:srgbClr val="123A6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solidFill>
                                  <a:srgbClr val="123A6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fr-FR" i="1">
                                <a:solidFill>
                                  <a:srgbClr val="123A61"/>
                                </a:solidFill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r>
                          <a:rPr lang="fr-FR" i="1">
                            <a:solidFill>
                              <a:srgbClr val="123A6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fr-FR" i="1">
                                <a:solidFill>
                                  <a:srgbClr val="123A6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solidFill>
                                  <a:srgbClr val="123A6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fr-FR" i="1">
                                <a:solidFill>
                                  <a:srgbClr val="123A6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91" name="Rectangle 9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3180" y="2197092"/>
                <a:ext cx="2846892" cy="391646"/>
              </a:xfrm>
              <a:prstGeom prst="rect">
                <a:avLst/>
              </a:prstGeom>
              <a:blipFill rotWithShape="0">
                <a:blip r:embed="rId6"/>
                <a:stretch>
                  <a:fillRect l="-1927" t="-110769" b="-16769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Rectangle 91"/>
              <p:cNvSpPr/>
              <p:nvPr/>
            </p:nvSpPr>
            <p:spPr>
              <a:xfrm>
                <a:off x="7111392" y="2588738"/>
                <a:ext cx="2688304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fr-FR" dirty="0" smtClean="0">
                    <a:solidFill>
                      <a:srgbClr val="123A61"/>
                    </a:solidFill>
                  </a:rPr>
                  <a:t>Signal</a:t>
                </a:r>
                <a:r>
                  <a:rPr lang="fr-FR" dirty="0" err="1" smtClean="0">
                    <a:solidFill>
                      <a:srgbClr val="123A61"/>
                    </a:solidFill>
                  </a:rPr>
                  <a:t>out</a:t>
                </a:r>
                <a:r>
                  <a:rPr lang="fr-FR" dirty="0" smtClean="0">
                    <a:solidFill>
                      <a:srgbClr val="123A61"/>
                    </a:solidFill>
                  </a:rPr>
                  <a:t> </a:t>
                </a:r>
                <a:r>
                  <a:rPr lang="fr-FR" dirty="0">
                    <a:solidFill>
                      <a:srgbClr val="123A61"/>
                    </a:solidFill>
                  </a:rPr>
                  <a:t>=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b="0" i="0" smtClean="0">
                        <a:solidFill>
                          <a:srgbClr val="123A61"/>
                        </a:solidFill>
                        <a:latin typeface="Cambria Math" panose="02040503050406030204" pitchFamily="18" charset="0"/>
                      </a:rPr>
                      <m:t>sigmoi</m:t>
                    </m:r>
                    <m:r>
                      <a:rPr lang="fr-FR" b="0" i="1" smtClean="0">
                        <a:solidFill>
                          <a:srgbClr val="123A61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fr-FR" b="0" i="1" smtClean="0">
                        <a:solidFill>
                          <a:srgbClr val="123A6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b="0" i="1" smtClean="0">
                        <a:solidFill>
                          <a:srgbClr val="123A61"/>
                        </a:solidFill>
                        <a:latin typeface="Cambria Math" panose="02040503050406030204" pitchFamily="18" charset="0"/>
                      </a:rPr>
                      <m:t>𝑃𝑜𝑡</m:t>
                    </m:r>
                    <m:r>
                      <a:rPr lang="fr-FR" b="0" i="1" smtClean="0">
                        <a:solidFill>
                          <a:srgbClr val="123A6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92" name="Rectangle 9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1392" y="2588738"/>
                <a:ext cx="2688304" cy="369332"/>
              </a:xfrm>
              <a:prstGeom prst="rect">
                <a:avLst/>
              </a:prstGeom>
              <a:blipFill rotWithShape="0">
                <a:blip r:embed="rId7"/>
                <a:stretch>
                  <a:fillRect l="-2041" t="-10000" b="-2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3" name="Image 9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9508" y="1995518"/>
            <a:ext cx="1799154" cy="1093603"/>
          </a:xfrm>
          <a:prstGeom prst="rect">
            <a:avLst/>
          </a:prstGeom>
        </p:spPr>
      </p:pic>
      <p:sp>
        <p:nvSpPr>
          <p:cNvPr id="94" name="Rectangle 93"/>
          <p:cNvSpPr/>
          <p:nvPr/>
        </p:nvSpPr>
        <p:spPr>
          <a:xfrm>
            <a:off x="6575914" y="1617190"/>
            <a:ext cx="37096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800" u="sng" dirty="0" err="1" smtClean="0">
                <a:solidFill>
                  <a:srgbClr val="123A61"/>
                </a:solidFill>
              </a:rPr>
              <a:t>Feed</a:t>
            </a:r>
            <a:r>
              <a:rPr lang="fr-FR" sz="2800" u="sng" dirty="0" smtClean="0">
                <a:solidFill>
                  <a:srgbClr val="123A61"/>
                </a:solidFill>
              </a:rPr>
              <a:t> </a:t>
            </a:r>
            <a:r>
              <a:rPr lang="fr-FR" sz="2800" u="sng" dirty="0" err="1" smtClean="0">
                <a:solidFill>
                  <a:srgbClr val="123A61"/>
                </a:solidFill>
              </a:rPr>
              <a:t>forward</a:t>
            </a:r>
            <a:endParaRPr lang="fr-FR" sz="2800" u="sng" dirty="0"/>
          </a:p>
        </p:txBody>
      </p:sp>
      <p:sp>
        <p:nvSpPr>
          <p:cNvPr id="95" name="Ellipse 94"/>
          <p:cNvSpPr/>
          <p:nvPr/>
        </p:nvSpPr>
        <p:spPr>
          <a:xfrm>
            <a:off x="3097230" y="2100272"/>
            <a:ext cx="1827164" cy="1154587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6" name="Rectangle 95"/>
          <p:cNvSpPr/>
          <p:nvPr/>
        </p:nvSpPr>
        <p:spPr>
          <a:xfrm>
            <a:off x="3173439" y="2523089"/>
            <a:ext cx="655895" cy="343245"/>
          </a:xfrm>
          <a:prstGeom prst="rect">
            <a:avLst/>
          </a:prstGeom>
          <a:noFill/>
          <a:ln w="190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00" dirty="0">
              <a:solidFill>
                <a:srgbClr val="123A61"/>
              </a:solidFill>
            </a:endParaRPr>
          </a:p>
        </p:txBody>
      </p:sp>
      <p:sp>
        <p:nvSpPr>
          <p:cNvPr id="97" name="Rectangle 96"/>
          <p:cNvSpPr/>
          <p:nvPr/>
        </p:nvSpPr>
        <p:spPr>
          <a:xfrm>
            <a:off x="4159651" y="2455967"/>
            <a:ext cx="666260" cy="449919"/>
          </a:xfrm>
          <a:prstGeom prst="rect">
            <a:avLst/>
          </a:prstGeom>
          <a:noFill/>
          <a:ln w="190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00" dirty="0">
              <a:solidFill>
                <a:srgbClr val="123A61"/>
              </a:solidFill>
            </a:endParaRPr>
          </a:p>
        </p:txBody>
      </p:sp>
      <p:cxnSp>
        <p:nvCxnSpPr>
          <p:cNvPr id="98" name="Connecteur droit avec flèche 97"/>
          <p:cNvCxnSpPr>
            <a:stCxn id="96" idx="3"/>
            <a:endCxn id="97" idx="1"/>
          </p:cNvCxnSpPr>
          <p:nvPr/>
        </p:nvCxnSpPr>
        <p:spPr>
          <a:xfrm flipV="1">
            <a:off x="3829334" y="2680927"/>
            <a:ext cx="330317" cy="1378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9" name="Ellipse 98"/>
          <p:cNvSpPr/>
          <p:nvPr/>
        </p:nvSpPr>
        <p:spPr>
          <a:xfrm>
            <a:off x="1764446" y="1946175"/>
            <a:ext cx="401688" cy="389363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0" name="Ellipse 99"/>
          <p:cNvSpPr/>
          <p:nvPr/>
        </p:nvSpPr>
        <p:spPr>
          <a:xfrm>
            <a:off x="1762506" y="2510470"/>
            <a:ext cx="401688" cy="389363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1" name="Ellipse 100"/>
          <p:cNvSpPr/>
          <p:nvPr/>
        </p:nvSpPr>
        <p:spPr>
          <a:xfrm>
            <a:off x="1770739" y="3076864"/>
            <a:ext cx="401688" cy="389363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02" name="Connecteur droit avec flèche 101"/>
          <p:cNvCxnSpPr>
            <a:stCxn id="100" idx="6"/>
            <a:endCxn id="96" idx="1"/>
          </p:cNvCxnSpPr>
          <p:nvPr/>
        </p:nvCxnSpPr>
        <p:spPr>
          <a:xfrm flipV="1">
            <a:off x="2164194" y="2694712"/>
            <a:ext cx="1009245" cy="1044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Connecteur droit avec flèche 102"/>
          <p:cNvCxnSpPr>
            <a:stCxn id="99" idx="6"/>
            <a:endCxn id="96" idx="1"/>
          </p:cNvCxnSpPr>
          <p:nvPr/>
        </p:nvCxnSpPr>
        <p:spPr>
          <a:xfrm>
            <a:off x="2166134" y="2140857"/>
            <a:ext cx="1007305" cy="55385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Connecteur droit avec flèche 103"/>
          <p:cNvCxnSpPr>
            <a:stCxn id="101" idx="6"/>
            <a:endCxn id="96" idx="1"/>
          </p:cNvCxnSpPr>
          <p:nvPr/>
        </p:nvCxnSpPr>
        <p:spPr>
          <a:xfrm flipV="1">
            <a:off x="2172427" y="2694712"/>
            <a:ext cx="1001012" cy="5768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Connecteur droit avec flèche 104"/>
          <p:cNvCxnSpPr>
            <a:stCxn id="97" idx="3"/>
          </p:cNvCxnSpPr>
          <p:nvPr/>
        </p:nvCxnSpPr>
        <p:spPr>
          <a:xfrm>
            <a:off x="4825911" y="2680927"/>
            <a:ext cx="43298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6" name="ZoneTexte 105"/>
          <p:cNvSpPr txBox="1"/>
          <p:nvPr/>
        </p:nvSpPr>
        <p:spPr>
          <a:xfrm>
            <a:off x="3301565" y="2393420"/>
            <a:ext cx="2353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smtClean="0"/>
              <a:t>∑</a:t>
            </a:r>
            <a:endParaRPr lang="fr-FR" sz="2800" dirty="0"/>
          </a:p>
        </p:txBody>
      </p:sp>
      <p:sp>
        <p:nvSpPr>
          <p:cNvPr id="107" name="ZoneTexte 106"/>
          <p:cNvSpPr txBox="1"/>
          <p:nvPr/>
        </p:nvSpPr>
        <p:spPr>
          <a:xfrm>
            <a:off x="2221048" y="2109151"/>
            <a:ext cx="365727" cy="2806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W</a:t>
            </a:r>
            <a:r>
              <a:rPr lang="fr-FR" sz="1200" dirty="0" smtClean="0"/>
              <a:t>1</a:t>
            </a:r>
            <a:endParaRPr lang="fr-FR" sz="1200" dirty="0"/>
          </a:p>
        </p:txBody>
      </p:sp>
      <p:sp>
        <p:nvSpPr>
          <p:cNvPr id="108" name="ZoneTexte 107"/>
          <p:cNvSpPr txBox="1"/>
          <p:nvPr/>
        </p:nvSpPr>
        <p:spPr>
          <a:xfrm>
            <a:off x="2241419" y="2550788"/>
            <a:ext cx="365727" cy="2806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W</a:t>
            </a:r>
            <a:r>
              <a:rPr lang="fr-FR" sz="1200" dirty="0" smtClean="0"/>
              <a:t>2</a:t>
            </a:r>
            <a:endParaRPr lang="fr-FR" sz="1200" dirty="0"/>
          </a:p>
        </p:txBody>
      </p:sp>
      <p:sp>
        <p:nvSpPr>
          <p:cNvPr id="109" name="ZoneTexte 108"/>
          <p:cNvSpPr txBox="1"/>
          <p:nvPr/>
        </p:nvSpPr>
        <p:spPr>
          <a:xfrm>
            <a:off x="2221048" y="2946122"/>
            <a:ext cx="365727" cy="2806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W</a:t>
            </a:r>
            <a:r>
              <a:rPr lang="fr-FR" sz="1200" dirty="0" smtClean="0"/>
              <a:t>3</a:t>
            </a:r>
            <a:endParaRPr lang="fr-FR" sz="1200" dirty="0"/>
          </a:p>
        </p:txBody>
      </p:sp>
      <p:pic>
        <p:nvPicPr>
          <p:cNvPr id="110" name="Image 10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2078" y="2488658"/>
            <a:ext cx="610559" cy="384536"/>
          </a:xfrm>
          <a:prstGeom prst="rect">
            <a:avLst/>
          </a:prstGeom>
        </p:spPr>
      </p:pic>
      <p:cxnSp>
        <p:nvCxnSpPr>
          <p:cNvPr id="116" name="Connecteur droit avec flèche 115"/>
          <p:cNvCxnSpPr>
            <a:stCxn id="20" idx="6"/>
            <a:endCxn id="50" idx="1"/>
          </p:cNvCxnSpPr>
          <p:nvPr/>
        </p:nvCxnSpPr>
        <p:spPr>
          <a:xfrm>
            <a:off x="4474388" y="5700337"/>
            <a:ext cx="306803" cy="9871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Connecteur en arc 120"/>
          <p:cNvCxnSpPr/>
          <p:nvPr/>
        </p:nvCxnSpPr>
        <p:spPr>
          <a:xfrm rot="16200000" flipH="1">
            <a:off x="4621703" y="5885190"/>
            <a:ext cx="249188" cy="201673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ZoneTexte 126"/>
          <p:cNvSpPr txBox="1"/>
          <p:nvPr/>
        </p:nvSpPr>
        <p:spPr>
          <a:xfrm>
            <a:off x="4746297" y="6080540"/>
            <a:ext cx="6423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>
                <a:solidFill>
                  <a:srgbClr val="FF0000"/>
                </a:solidFill>
              </a:rPr>
              <a:t>Erreur</a:t>
            </a:r>
            <a:endParaRPr lang="fr-FR" sz="1400" dirty="0">
              <a:solidFill>
                <a:srgbClr val="FF0000"/>
              </a:solidFill>
            </a:endParaRPr>
          </a:p>
        </p:txBody>
      </p:sp>
      <p:sp>
        <p:nvSpPr>
          <p:cNvPr id="112" name="Rectangle 111"/>
          <p:cNvSpPr/>
          <p:nvPr/>
        </p:nvSpPr>
        <p:spPr>
          <a:xfrm>
            <a:off x="1616155" y="1482157"/>
            <a:ext cx="37096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800" u="sng" dirty="0" smtClean="0">
                <a:solidFill>
                  <a:srgbClr val="123A61"/>
                </a:solidFill>
              </a:rPr>
              <a:t>Neurone</a:t>
            </a:r>
            <a:endParaRPr lang="fr-FR" sz="2800" u="sng" dirty="0"/>
          </a:p>
        </p:txBody>
      </p:sp>
      <p:sp>
        <p:nvSpPr>
          <p:cNvPr id="113" name="Rectangle 112"/>
          <p:cNvSpPr/>
          <p:nvPr/>
        </p:nvSpPr>
        <p:spPr>
          <a:xfrm>
            <a:off x="1564424" y="3752135"/>
            <a:ext cx="37096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800" u="sng" dirty="0" smtClean="0">
                <a:solidFill>
                  <a:srgbClr val="123A61"/>
                </a:solidFill>
              </a:rPr>
              <a:t>Réseau de neurones</a:t>
            </a:r>
            <a:endParaRPr lang="fr-FR" sz="2800" u="sng" dirty="0"/>
          </a:p>
        </p:txBody>
      </p:sp>
    </p:spTree>
    <p:extLst>
      <p:ext uri="{BB962C8B-B14F-4D97-AF65-F5344CB8AC3E}">
        <p14:creationId xmlns:p14="http://schemas.microsoft.com/office/powerpoint/2010/main" val="2078852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e libre 3"/>
          <p:cNvSpPr/>
          <p:nvPr/>
        </p:nvSpPr>
        <p:spPr>
          <a:xfrm>
            <a:off x="-1" y="-9427"/>
            <a:ext cx="12198285" cy="1753386"/>
          </a:xfrm>
          <a:custGeom>
            <a:avLst/>
            <a:gdLst>
              <a:gd name="connsiteX0" fmla="*/ 0 w 12207712"/>
              <a:gd name="connsiteY0" fmla="*/ 0 h 1706252"/>
              <a:gd name="connsiteX1" fmla="*/ 12207712 w 12207712"/>
              <a:gd name="connsiteY1" fmla="*/ 0 h 1706252"/>
              <a:gd name="connsiteX2" fmla="*/ 12198285 w 12207712"/>
              <a:gd name="connsiteY2" fmla="*/ 688157 h 1706252"/>
              <a:gd name="connsiteX3" fmla="*/ 9427 w 12207712"/>
              <a:gd name="connsiteY3" fmla="*/ 1706252 h 1706252"/>
              <a:gd name="connsiteX4" fmla="*/ 0 w 12207712"/>
              <a:gd name="connsiteY4" fmla="*/ 0 h 1706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7712" h="1706252">
                <a:moveTo>
                  <a:pt x="0" y="0"/>
                </a:moveTo>
                <a:lnTo>
                  <a:pt x="12207712" y="0"/>
                </a:lnTo>
                <a:lnTo>
                  <a:pt x="12198285" y="688157"/>
                </a:lnTo>
                <a:lnTo>
                  <a:pt x="9427" y="1706252"/>
                </a:lnTo>
                <a:cubicBezTo>
                  <a:pt x="6285" y="1143786"/>
                  <a:pt x="3142" y="581320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59000">
                <a:srgbClr val="6DB0DD"/>
              </a:gs>
              <a:gs pos="94000">
                <a:srgbClr val="9657DB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Forme libre 4"/>
          <p:cNvSpPr/>
          <p:nvPr/>
        </p:nvSpPr>
        <p:spPr>
          <a:xfrm>
            <a:off x="10109508" y="6438507"/>
            <a:ext cx="2088777" cy="419493"/>
          </a:xfrm>
          <a:custGeom>
            <a:avLst/>
            <a:gdLst>
              <a:gd name="connsiteX0" fmla="*/ 0 w 2088777"/>
              <a:gd name="connsiteY0" fmla="*/ 573741 h 573741"/>
              <a:gd name="connsiteX1" fmla="*/ 2088777 w 2088777"/>
              <a:gd name="connsiteY1" fmla="*/ 573741 h 573741"/>
              <a:gd name="connsiteX2" fmla="*/ 2088777 w 2088777"/>
              <a:gd name="connsiteY2" fmla="*/ 0 h 573741"/>
              <a:gd name="connsiteX3" fmla="*/ 0 w 2088777"/>
              <a:gd name="connsiteY3" fmla="*/ 573741 h 573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8777" h="573741">
                <a:moveTo>
                  <a:pt x="0" y="573741"/>
                </a:moveTo>
                <a:lnTo>
                  <a:pt x="2088777" y="573741"/>
                </a:lnTo>
                <a:lnTo>
                  <a:pt x="2088777" y="0"/>
                </a:lnTo>
                <a:lnTo>
                  <a:pt x="0" y="573741"/>
                </a:ln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75000">
                <a:srgbClr val="6DB0DD"/>
              </a:gs>
              <a:gs pos="100000">
                <a:srgbClr val="BD85E3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11856720" y="6488668"/>
            <a:ext cx="294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1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8" name="Titre 1"/>
          <p:cNvSpPr>
            <a:spLocks noGrp="1"/>
          </p:cNvSpPr>
          <p:nvPr>
            <p:ph type="title"/>
          </p:nvPr>
        </p:nvSpPr>
        <p:spPr>
          <a:xfrm>
            <a:off x="160256" y="75414"/>
            <a:ext cx="10515600" cy="1325563"/>
          </a:xfrm>
          <a:noFill/>
        </p:spPr>
        <p:txBody>
          <a:bodyPr/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Solution 2 : Perceptron multicouches 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983" t="16303" r="2735" b="29757"/>
          <a:stretch/>
        </p:blipFill>
        <p:spPr>
          <a:xfrm>
            <a:off x="256527" y="2404705"/>
            <a:ext cx="5795948" cy="3373053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6764025" y="3277718"/>
            <a:ext cx="1584960" cy="1441228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Matrice de confusion</a:t>
            </a:r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8654923" y="3271014"/>
            <a:ext cx="3077196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800" dirty="0" smtClean="0">
                <a:solidFill>
                  <a:srgbClr val="123A61"/>
                </a:solidFill>
              </a:rPr>
              <a:t>X %</a:t>
            </a:r>
          </a:p>
          <a:p>
            <a:pPr algn="ctr"/>
            <a:r>
              <a:rPr lang="fr-FR" sz="2800" dirty="0">
                <a:solidFill>
                  <a:srgbClr val="123A61"/>
                </a:solidFill>
              </a:rPr>
              <a:t>Y </a:t>
            </a:r>
            <a:r>
              <a:rPr lang="fr-FR" sz="2800" dirty="0" smtClean="0">
                <a:solidFill>
                  <a:srgbClr val="123A61"/>
                </a:solidFill>
              </a:rPr>
              <a:t>paramètres</a:t>
            </a:r>
          </a:p>
          <a:p>
            <a:pPr algn="ctr"/>
            <a:r>
              <a:rPr lang="fr-FR" sz="2800" dirty="0" smtClean="0">
                <a:solidFill>
                  <a:srgbClr val="123A61"/>
                </a:solidFill>
              </a:rPr>
              <a:t>Z h d’entrainement</a:t>
            </a:r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3718302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e libre 3"/>
          <p:cNvSpPr/>
          <p:nvPr/>
        </p:nvSpPr>
        <p:spPr>
          <a:xfrm>
            <a:off x="-1" y="-9427"/>
            <a:ext cx="12198285" cy="1753386"/>
          </a:xfrm>
          <a:custGeom>
            <a:avLst/>
            <a:gdLst>
              <a:gd name="connsiteX0" fmla="*/ 0 w 12207712"/>
              <a:gd name="connsiteY0" fmla="*/ 0 h 1706252"/>
              <a:gd name="connsiteX1" fmla="*/ 12207712 w 12207712"/>
              <a:gd name="connsiteY1" fmla="*/ 0 h 1706252"/>
              <a:gd name="connsiteX2" fmla="*/ 12198285 w 12207712"/>
              <a:gd name="connsiteY2" fmla="*/ 688157 h 1706252"/>
              <a:gd name="connsiteX3" fmla="*/ 9427 w 12207712"/>
              <a:gd name="connsiteY3" fmla="*/ 1706252 h 1706252"/>
              <a:gd name="connsiteX4" fmla="*/ 0 w 12207712"/>
              <a:gd name="connsiteY4" fmla="*/ 0 h 1706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7712" h="1706252">
                <a:moveTo>
                  <a:pt x="0" y="0"/>
                </a:moveTo>
                <a:lnTo>
                  <a:pt x="12207712" y="0"/>
                </a:lnTo>
                <a:lnTo>
                  <a:pt x="12198285" y="688157"/>
                </a:lnTo>
                <a:lnTo>
                  <a:pt x="9427" y="1706252"/>
                </a:lnTo>
                <a:cubicBezTo>
                  <a:pt x="6285" y="1143786"/>
                  <a:pt x="3142" y="581320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59000">
                <a:srgbClr val="6DB0DD"/>
              </a:gs>
              <a:gs pos="94000">
                <a:srgbClr val="9657DB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Forme libre 4"/>
          <p:cNvSpPr/>
          <p:nvPr/>
        </p:nvSpPr>
        <p:spPr>
          <a:xfrm>
            <a:off x="10109508" y="6438507"/>
            <a:ext cx="2088777" cy="419493"/>
          </a:xfrm>
          <a:custGeom>
            <a:avLst/>
            <a:gdLst>
              <a:gd name="connsiteX0" fmla="*/ 0 w 2088777"/>
              <a:gd name="connsiteY0" fmla="*/ 573741 h 573741"/>
              <a:gd name="connsiteX1" fmla="*/ 2088777 w 2088777"/>
              <a:gd name="connsiteY1" fmla="*/ 573741 h 573741"/>
              <a:gd name="connsiteX2" fmla="*/ 2088777 w 2088777"/>
              <a:gd name="connsiteY2" fmla="*/ 0 h 573741"/>
              <a:gd name="connsiteX3" fmla="*/ 0 w 2088777"/>
              <a:gd name="connsiteY3" fmla="*/ 573741 h 573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8777" h="573741">
                <a:moveTo>
                  <a:pt x="0" y="573741"/>
                </a:moveTo>
                <a:lnTo>
                  <a:pt x="2088777" y="573741"/>
                </a:lnTo>
                <a:lnTo>
                  <a:pt x="2088777" y="0"/>
                </a:lnTo>
                <a:lnTo>
                  <a:pt x="0" y="573741"/>
                </a:ln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75000">
                <a:srgbClr val="6DB0DD"/>
              </a:gs>
              <a:gs pos="100000">
                <a:srgbClr val="BD85E3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Titre 1"/>
          <p:cNvSpPr>
            <a:spLocks noGrp="1"/>
          </p:cNvSpPr>
          <p:nvPr>
            <p:ph type="title"/>
          </p:nvPr>
        </p:nvSpPr>
        <p:spPr>
          <a:xfrm>
            <a:off x="160256" y="75414"/>
            <a:ext cx="10515600" cy="1325563"/>
          </a:xfrm>
          <a:noFill/>
        </p:spPr>
        <p:txBody>
          <a:bodyPr/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Reconnaissance : multi-perceptron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11856720" y="6488668"/>
            <a:ext cx="294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1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8" name="Ellipse 7"/>
          <p:cNvSpPr/>
          <p:nvPr/>
        </p:nvSpPr>
        <p:spPr>
          <a:xfrm>
            <a:off x="3500519" y="3548824"/>
            <a:ext cx="463787" cy="434831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Accolade ouvrante 8"/>
          <p:cNvSpPr/>
          <p:nvPr/>
        </p:nvSpPr>
        <p:spPr>
          <a:xfrm rot="5400000">
            <a:off x="873954" y="2286328"/>
            <a:ext cx="246434" cy="434502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Accolade ouvrante 9"/>
          <p:cNvSpPr/>
          <p:nvPr/>
        </p:nvSpPr>
        <p:spPr>
          <a:xfrm rot="5400000">
            <a:off x="2227338" y="1742821"/>
            <a:ext cx="246434" cy="1521515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Accolade ouvrante 10"/>
          <p:cNvSpPr/>
          <p:nvPr/>
        </p:nvSpPr>
        <p:spPr>
          <a:xfrm rot="5400000">
            <a:off x="3597099" y="2286328"/>
            <a:ext cx="246434" cy="434502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/>
          <p:cNvSpPr txBox="1"/>
          <p:nvPr/>
        </p:nvSpPr>
        <p:spPr>
          <a:xfrm>
            <a:off x="579237" y="1828800"/>
            <a:ext cx="8804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dirty="0" smtClean="0"/>
              <a:t>Couche </a:t>
            </a:r>
          </a:p>
          <a:p>
            <a:pPr algn="ctr"/>
            <a:r>
              <a:rPr lang="fr-FR" sz="1600" dirty="0" smtClean="0"/>
              <a:t>d’entrée</a:t>
            </a:r>
            <a:endParaRPr lang="fr-FR" sz="1600" dirty="0"/>
          </a:p>
        </p:txBody>
      </p:sp>
      <p:sp>
        <p:nvSpPr>
          <p:cNvPr id="13" name="ZoneTexte 12"/>
          <p:cNvSpPr txBox="1"/>
          <p:nvPr/>
        </p:nvSpPr>
        <p:spPr>
          <a:xfrm>
            <a:off x="1516133" y="2030799"/>
            <a:ext cx="15951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Couches cachées</a:t>
            </a:r>
            <a:endParaRPr lang="fr-FR" sz="1600" dirty="0"/>
          </a:p>
        </p:txBody>
      </p:sp>
      <p:sp>
        <p:nvSpPr>
          <p:cNvPr id="14" name="ZoneTexte 13"/>
          <p:cNvSpPr txBox="1"/>
          <p:nvPr/>
        </p:nvSpPr>
        <p:spPr>
          <a:xfrm>
            <a:off x="3188760" y="1835561"/>
            <a:ext cx="10631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dirty="0" smtClean="0"/>
              <a:t>Couche de</a:t>
            </a:r>
          </a:p>
          <a:p>
            <a:pPr algn="ctr"/>
            <a:r>
              <a:rPr lang="fr-FR" sz="1600" dirty="0" smtClean="0"/>
              <a:t>sortie</a:t>
            </a:r>
          </a:p>
        </p:txBody>
      </p:sp>
      <p:sp>
        <p:nvSpPr>
          <p:cNvPr id="15" name="Ellipse 14"/>
          <p:cNvSpPr/>
          <p:nvPr/>
        </p:nvSpPr>
        <p:spPr>
          <a:xfrm>
            <a:off x="747444" y="3295090"/>
            <a:ext cx="463787" cy="434831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Ellipse 16"/>
          <p:cNvSpPr/>
          <p:nvPr/>
        </p:nvSpPr>
        <p:spPr>
          <a:xfrm>
            <a:off x="747445" y="4398214"/>
            <a:ext cx="463787" cy="434831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Ellipse 17"/>
          <p:cNvSpPr/>
          <p:nvPr/>
        </p:nvSpPr>
        <p:spPr>
          <a:xfrm>
            <a:off x="750635" y="4949776"/>
            <a:ext cx="463787" cy="434831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Ellipse 18"/>
          <p:cNvSpPr/>
          <p:nvPr/>
        </p:nvSpPr>
        <p:spPr>
          <a:xfrm>
            <a:off x="1665136" y="3295089"/>
            <a:ext cx="463787" cy="434831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Ellipse 19"/>
          <p:cNvSpPr/>
          <p:nvPr/>
        </p:nvSpPr>
        <p:spPr>
          <a:xfrm>
            <a:off x="1665136" y="3846652"/>
            <a:ext cx="463787" cy="434831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Ellipse 20"/>
          <p:cNvSpPr/>
          <p:nvPr/>
        </p:nvSpPr>
        <p:spPr>
          <a:xfrm>
            <a:off x="1665136" y="4398214"/>
            <a:ext cx="463787" cy="434831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Ellipse 21"/>
          <p:cNvSpPr/>
          <p:nvPr/>
        </p:nvSpPr>
        <p:spPr>
          <a:xfrm>
            <a:off x="2582828" y="3295088"/>
            <a:ext cx="463787" cy="434831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Ellipse 22"/>
          <p:cNvSpPr/>
          <p:nvPr/>
        </p:nvSpPr>
        <p:spPr>
          <a:xfrm>
            <a:off x="2582828" y="3846651"/>
            <a:ext cx="463787" cy="434831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Ellipse 23"/>
          <p:cNvSpPr/>
          <p:nvPr/>
        </p:nvSpPr>
        <p:spPr>
          <a:xfrm>
            <a:off x="2582828" y="4398211"/>
            <a:ext cx="463787" cy="434831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Ellipse 24"/>
          <p:cNvSpPr/>
          <p:nvPr/>
        </p:nvSpPr>
        <p:spPr>
          <a:xfrm>
            <a:off x="747443" y="2743528"/>
            <a:ext cx="463787" cy="434831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Ellipse 25"/>
          <p:cNvSpPr/>
          <p:nvPr/>
        </p:nvSpPr>
        <p:spPr>
          <a:xfrm>
            <a:off x="3467039" y="4100387"/>
            <a:ext cx="463787" cy="434831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7" name="Connecteur droit 26"/>
          <p:cNvCxnSpPr>
            <a:stCxn id="19" idx="2"/>
            <a:endCxn id="25" idx="6"/>
          </p:cNvCxnSpPr>
          <p:nvPr/>
        </p:nvCxnSpPr>
        <p:spPr>
          <a:xfrm flipH="1" flipV="1">
            <a:off x="1211230" y="2960944"/>
            <a:ext cx="453906" cy="551561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/>
          <p:cNvCxnSpPr>
            <a:stCxn id="20" idx="2"/>
            <a:endCxn id="25" idx="6"/>
          </p:cNvCxnSpPr>
          <p:nvPr/>
        </p:nvCxnSpPr>
        <p:spPr>
          <a:xfrm flipH="1" flipV="1">
            <a:off x="1211230" y="2960944"/>
            <a:ext cx="453906" cy="1103124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28"/>
          <p:cNvCxnSpPr>
            <a:stCxn id="21" idx="2"/>
            <a:endCxn id="25" idx="6"/>
          </p:cNvCxnSpPr>
          <p:nvPr/>
        </p:nvCxnSpPr>
        <p:spPr>
          <a:xfrm flipH="1" flipV="1">
            <a:off x="1211230" y="2960944"/>
            <a:ext cx="453906" cy="1654686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29"/>
          <p:cNvCxnSpPr>
            <a:stCxn id="19" idx="2"/>
            <a:endCxn id="15" idx="6"/>
          </p:cNvCxnSpPr>
          <p:nvPr/>
        </p:nvCxnSpPr>
        <p:spPr>
          <a:xfrm flipH="1">
            <a:off x="1211231" y="3512505"/>
            <a:ext cx="453905" cy="1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30"/>
          <p:cNvCxnSpPr>
            <a:stCxn id="20" idx="2"/>
            <a:endCxn id="15" idx="6"/>
          </p:cNvCxnSpPr>
          <p:nvPr/>
        </p:nvCxnSpPr>
        <p:spPr>
          <a:xfrm flipH="1" flipV="1">
            <a:off x="1211231" y="3512506"/>
            <a:ext cx="453905" cy="551562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31"/>
          <p:cNvCxnSpPr>
            <a:stCxn id="21" idx="2"/>
            <a:endCxn id="15" idx="6"/>
          </p:cNvCxnSpPr>
          <p:nvPr/>
        </p:nvCxnSpPr>
        <p:spPr>
          <a:xfrm flipH="1" flipV="1">
            <a:off x="1211231" y="3512506"/>
            <a:ext cx="453905" cy="1103124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35"/>
          <p:cNvCxnSpPr>
            <a:stCxn id="19" idx="2"/>
            <a:endCxn id="17" idx="6"/>
          </p:cNvCxnSpPr>
          <p:nvPr/>
        </p:nvCxnSpPr>
        <p:spPr>
          <a:xfrm flipH="1">
            <a:off x="1211232" y="3512505"/>
            <a:ext cx="453904" cy="1103125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36"/>
          <p:cNvCxnSpPr>
            <a:stCxn id="20" idx="2"/>
            <a:endCxn id="17" idx="6"/>
          </p:cNvCxnSpPr>
          <p:nvPr/>
        </p:nvCxnSpPr>
        <p:spPr>
          <a:xfrm flipH="1">
            <a:off x="1211232" y="4064068"/>
            <a:ext cx="453904" cy="551562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droit 37"/>
          <p:cNvCxnSpPr>
            <a:stCxn id="21" idx="2"/>
            <a:endCxn id="17" idx="6"/>
          </p:cNvCxnSpPr>
          <p:nvPr/>
        </p:nvCxnSpPr>
        <p:spPr>
          <a:xfrm flipH="1">
            <a:off x="1211232" y="4615630"/>
            <a:ext cx="453904" cy="0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38"/>
          <p:cNvCxnSpPr>
            <a:stCxn id="19" idx="2"/>
            <a:endCxn id="18" idx="6"/>
          </p:cNvCxnSpPr>
          <p:nvPr/>
        </p:nvCxnSpPr>
        <p:spPr>
          <a:xfrm flipH="1">
            <a:off x="1214422" y="3512505"/>
            <a:ext cx="450714" cy="1654687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39"/>
          <p:cNvCxnSpPr>
            <a:stCxn id="20" idx="2"/>
            <a:endCxn id="18" idx="6"/>
          </p:cNvCxnSpPr>
          <p:nvPr/>
        </p:nvCxnSpPr>
        <p:spPr>
          <a:xfrm flipH="1">
            <a:off x="1214422" y="4064068"/>
            <a:ext cx="450714" cy="1103124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40"/>
          <p:cNvCxnSpPr>
            <a:stCxn id="21" idx="2"/>
            <a:endCxn id="18" idx="6"/>
          </p:cNvCxnSpPr>
          <p:nvPr/>
        </p:nvCxnSpPr>
        <p:spPr>
          <a:xfrm flipH="1">
            <a:off x="1214422" y="4615630"/>
            <a:ext cx="450714" cy="551562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41"/>
          <p:cNvCxnSpPr>
            <a:stCxn id="22" idx="2"/>
            <a:endCxn id="19" idx="6"/>
          </p:cNvCxnSpPr>
          <p:nvPr/>
        </p:nvCxnSpPr>
        <p:spPr>
          <a:xfrm flipH="1">
            <a:off x="2128923" y="3512504"/>
            <a:ext cx="453905" cy="1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42"/>
          <p:cNvCxnSpPr>
            <a:stCxn id="23" idx="2"/>
            <a:endCxn id="19" idx="6"/>
          </p:cNvCxnSpPr>
          <p:nvPr/>
        </p:nvCxnSpPr>
        <p:spPr>
          <a:xfrm flipH="1" flipV="1">
            <a:off x="2128923" y="3512505"/>
            <a:ext cx="453905" cy="551562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43"/>
          <p:cNvCxnSpPr>
            <a:stCxn id="24" idx="2"/>
            <a:endCxn id="19" idx="6"/>
          </p:cNvCxnSpPr>
          <p:nvPr/>
        </p:nvCxnSpPr>
        <p:spPr>
          <a:xfrm flipH="1" flipV="1">
            <a:off x="2128923" y="3512505"/>
            <a:ext cx="453905" cy="1103122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Connecteur droit 44"/>
          <p:cNvCxnSpPr>
            <a:stCxn id="22" idx="2"/>
            <a:endCxn id="20" idx="6"/>
          </p:cNvCxnSpPr>
          <p:nvPr/>
        </p:nvCxnSpPr>
        <p:spPr>
          <a:xfrm flipH="1">
            <a:off x="2128923" y="3512504"/>
            <a:ext cx="453905" cy="551564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Connecteur droit 45"/>
          <p:cNvCxnSpPr>
            <a:stCxn id="23" idx="2"/>
            <a:endCxn id="20" idx="6"/>
          </p:cNvCxnSpPr>
          <p:nvPr/>
        </p:nvCxnSpPr>
        <p:spPr>
          <a:xfrm flipH="1">
            <a:off x="2128923" y="4064067"/>
            <a:ext cx="453905" cy="1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Connecteur droit 46"/>
          <p:cNvCxnSpPr>
            <a:stCxn id="24" idx="2"/>
            <a:endCxn id="20" idx="6"/>
          </p:cNvCxnSpPr>
          <p:nvPr/>
        </p:nvCxnSpPr>
        <p:spPr>
          <a:xfrm flipH="1" flipV="1">
            <a:off x="2128923" y="4064068"/>
            <a:ext cx="453905" cy="551559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47"/>
          <p:cNvCxnSpPr>
            <a:stCxn id="22" idx="2"/>
            <a:endCxn id="21" idx="6"/>
          </p:cNvCxnSpPr>
          <p:nvPr/>
        </p:nvCxnSpPr>
        <p:spPr>
          <a:xfrm flipH="1">
            <a:off x="2128923" y="3512504"/>
            <a:ext cx="453905" cy="1103126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droit 48"/>
          <p:cNvCxnSpPr>
            <a:stCxn id="24" idx="2"/>
            <a:endCxn id="21" idx="6"/>
          </p:cNvCxnSpPr>
          <p:nvPr/>
        </p:nvCxnSpPr>
        <p:spPr>
          <a:xfrm flipH="1">
            <a:off x="2128923" y="4615627"/>
            <a:ext cx="453905" cy="3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Connecteur droit 49"/>
          <p:cNvCxnSpPr>
            <a:stCxn id="8" idx="2"/>
            <a:endCxn id="22" idx="6"/>
          </p:cNvCxnSpPr>
          <p:nvPr/>
        </p:nvCxnSpPr>
        <p:spPr>
          <a:xfrm flipH="1" flipV="1">
            <a:off x="3046615" y="3512504"/>
            <a:ext cx="453904" cy="253736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Connecteur droit 50"/>
          <p:cNvCxnSpPr>
            <a:stCxn id="26" idx="2"/>
            <a:endCxn id="22" idx="6"/>
          </p:cNvCxnSpPr>
          <p:nvPr/>
        </p:nvCxnSpPr>
        <p:spPr>
          <a:xfrm flipH="1" flipV="1">
            <a:off x="3046615" y="3512504"/>
            <a:ext cx="420424" cy="805299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Connecteur droit 51"/>
          <p:cNvCxnSpPr>
            <a:stCxn id="8" idx="2"/>
            <a:endCxn id="23" idx="6"/>
          </p:cNvCxnSpPr>
          <p:nvPr/>
        </p:nvCxnSpPr>
        <p:spPr>
          <a:xfrm flipH="1">
            <a:off x="3046615" y="3766240"/>
            <a:ext cx="453904" cy="297827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Connecteur droit 52"/>
          <p:cNvCxnSpPr>
            <a:stCxn id="26" idx="2"/>
            <a:endCxn id="23" idx="6"/>
          </p:cNvCxnSpPr>
          <p:nvPr/>
        </p:nvCxnSpPr>
        <p:spPr>
          <a:xfrm flipH="1" flipV="1">
            <a:off x="3046615" y="4064067"/>
            <a:ext cx="420424" cy="253736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Connecteur droit 53"/>
          <p:cNvCxnSpPr>
            <a:stCxn id="26" idx="2"/>
            <a:endCxn id="24" idx="6"/>
          </p:cNvCxnSpPr>
          <p:nvPr/>
        </p:nvCxnSpPr>
        <p:spPr>
          <a:xfrm flipH="1">
            <a:off x="3046615" y="4317803"/>
            <a:ext cx="420424" cy="297824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Connecteur droit 54"/>
          <p:cNvCxnSpPr>
            <a:stCxn id="8" idx="2"/>
            <a:endCxn id="24" idx="6"/>
          </p:cNvCxnSpPr>
          <p:nvPr/>
        </p:nvCxnSpPr>
        <p:spPr>
          <a:xfrm flipH="1">
            <a:off x="3046615" y="3766240"/>
            <a:ext cx="453904" cy="849387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Connecteur droit 55"/>
          <p:cNvCxnSpPr>
            <a:stCxn id="23" idx="2"/>
            <a:endCxn id="21" idx="6"/>
          </p:cNvCxnSpPr>
          <p:nvPr/>
        </p:nvCxnSpPr>
        <p:spPr>
          <a:xfrm flipH="1">
            <a:off x="2128923" y="4064067"/>
            <a:ext cx="453905" cy="551563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ZoneTexte 56"/>
          <p:cNvSpPr txBox="1"/>
          <p:nvPr/>
        </p:nvSpPr>
        <p:spPr>
          <a:xfrm>
            <a:off x="797433" y="3846651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…</a:t>
            </a:r>
          </a:p>
        </p:txBody>
      </p:sp>
      <p:cxnSp>
        <p:nvCxnSpPr>
          <p:cNvPr id="66" name="Connecteur droit avec flèche 65"/>
          <p:cNvCxnSpPr/>
          <p:nvPr/>
        </p:nvCxnSpPr>
        <p:spPr>
          <a:xfrm>
            <a:off x="1097306" y="2958579"/>
            <a:ext cx="335757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Connecteur droit avec flèche 66"/>
          <p:cNvCxnSpPr/>
          <p:nvPr/>
        </p:nvCxnSpPr>
        <p:spPr>
          <a:xfrm>
            <a:off x="1097306" y="3528129"/>
            <a:ext cx="335757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Connecteur droit avec flèche 67"/>
          <p:cNvCxnSpPr/>
          <p:nvPr/>
        </p:nvCxnSpPr>
        <p:spPr>
          <a:xfrm>
            <a:off x="1071163" y="4061702"/>
            <a:ext cx="335757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Connecteur droit avec flèche 68"/>
          <p:cNvCxnSpPr/>
          <p:nvPr/>
        </p:nvCxnSpPr>
        <p:spPr>
          <a:xfrm>
            <a:off x="1071163" y="4613262"/>
            <a:ext cx="335757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Connecteur droit avec flèche 69"/>
          <p:cNvCxnSpPr/>
          <p:nvPr/>
        </p:nvCxnSpPr>
        <p:spPr>
          <a:xfrm>
            <a:off x="1071163" y="5164827"/>
            <a:ext cx="335757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1" name="Ellipse 70"/>
          <p:cNvSpPr/>
          <p:nvPr/>
        </p:nvSpPr>
        <p:spPr>
          <a:xfrm>
            <a:off x="1718612" y="3339160"/>
            <a:ext cx="192882" cy="188969"/>
          </a:xfrm>
          <a:prstGeom prst="ellipse">
            <a:avLst/>
          </a:prstGeom>
          <a:noFill/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2" name="Ellipse 71"/>
          <p:cNvSpPr/>
          <p:nvPr/>
        </p:nvSpPr>
        <p:spPr>
          <a:xfrm>
            <a:off x="1704178" y="3888337"/>
            <a:ext cx="192882" cy="188969"/>
          </a:xfrm>
          <a:prstGeom prst="ellipse">
            <a:avLst/>
          </a:prstGeom>
          <a:noFill/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3" name="Ellipse 72"/>
          <p:cNvSpPr/>
          <p:nvPr/>
        </p:nvSpPr>
        <p:spPr>
          <a:xfrm>
            <a:off x="1712357" y="4438368"/>
            <a:ext cx="192882" cy="188969"/>
          </a:xfrm>
          <a:prstGeom prst="ellipse">
            <a:avLst/>
          </a:prstGeom>
          <a:noFill/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74" name="Connecteur droit avec flèche 73"/>
          <p:cNvCxnSpPr/>
          <p:nvPr/>
        </p:nvCxnSpPr>
        <p:spPr>
          <a:xfrm>
            <a:off x="2010287" y="3510139"/>
            <a:ext cx="335757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Connecteur droit avec flèche 74"/>
          <p:cNvCxnSpPr/>
          <p:nvPr/>
        </p:nvCxnSpPr>
        <p:spPr>
          <a:xfrm>
            <a:off x="2010287" y="4061702"/>
            <a:ext cx="335757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Connecteur droit avec flèche 75"/>
          <p:cNvCxnSpPr/>
          <p:nvPr/>
        </p:nvCxnSpPr>
        <p:spPr>
          <a:xfrm>
            <a:off x="2010287" y="4613262"/>
            <a:ext cx="335757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9" name="Rectangle 78"/>
          <p:cNvSpPr/>
          <p:nvPr/>
        </p:nvSpPr>
        <p:spPr>
          <a:xfrm>
            <a:off x="4147766" y="3593993"/>
            <a:ext cx="382622" cy="333982"/>
          </a:xfrm>
          <a:prstGeom prst="rect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0" name="Rectangle 79"/>
          <p:cNvSpPr/>
          <p:nvPr/>
        </p:nvSpPr>
        <p:spPr>
          <a:xfrm>
            <a:off x="4147766" y="4167600"/>
            <a:ext cx="382622" cy="333982"/>
          </a:xfrm>
          <a:prstGeom prst="rect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1" name="Ellipse 80"/>
          <p:cNvSpPr/>
          <p:nvPr/>
        </p:nvSpPr>
        <p:spPr>
          <a:xfrm>
            <a:off x="4189976" y="3627273"/>
            <a:ext cx="298201" cy="271745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2" name="Ellipse 81"/>
          <p:cNvSpPr/>
          <p:nvPr/>
        </p:nvSpPr>
        <p:spPr>
          <a:xfrm>
            <a:off x="4193275" y="4198718"/>
            <a:ext cx="298201" cy="271745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3" name="Image 8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983" t="16303" r="2735" b="29757"/>
          <a:stretch/>
        </p:blipFill>
        <p:spPr>
          <a:xfrm>
            <a:off x="5980961" y="1530218"/>
            <a:ext cx="4997101" cy="2908150"/>
          </a:xfrm>
          <a:prstGeom prst="rect">
            <a:avLst/>
          </a:prstGeom>
        </p:spPr>
      </p:pic>
      <p:sp>
        <p:nvSpPr>
          <p:cNvPr id="84" name="Rectangle 83"/>
          <p:cNvSpPr/>
          <p:nvPr/>
        </p:nvSpPr>
        <p:spPr>
          <a:xfrm>
            <a:off x="7167437" y="4837153"/>
            <a:ext cx="1584960" cy="1441228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Matrice de confusion</a:t>
            </a:r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9121088" y="4786915"/>
            <a:ext cx="3077196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800" dirty="0" smtClean="0">
                <a:solidFill>
                  <a:srgbClr val="123A61"/>
                </a:solidFill>
              </a:rPr>
              <a:t>X %</a:t>
            </a:r>
          </a:p>
          <a:p>
            <a:pPr algn="ctr"/>
            <a:r>
              <a:rPr lang="fr-FR" sz="2800" dirty="0">
                <a:solidFill>
                  <a:srgbClr val="123A61"/>
                </a:solidFill>
              </a:rPr>
              <a:t>Y </a:t>
            </a:r>
            <a:r>
              <a:rPr lang="fr-FR" sz="2800" dirty="0" smtClean="0">
                <a:solidFill>
                  <a:srgbClr val="123A61"/>
                </a:solidFill>
              </a:rPr>
              <a:t>paramètres</a:t>
            </a:r>
          </a:p>
          <a:p>
            <a:pPr algn="ctr"/>
            <a:r>
              <a:rPr lang="fr-FR" sz="2800" dirty="0" smtClean="0">
                <a:solidFill>
                  <a:srgbClr val="123A61"/>
                </a:solidFill>
              </a:rPr>
              <a:t>Z h d’entrainement</a:t>
            </a:r>
            <a:endParaRPr lang="fr-FR" sz="2800" dirty="0"/>
          </a:p>
        </p:txBody>
      </p:sp>
      <p:sp>
        <p:nvSpPr>
          <p:cNvPr id="86" name="Ellipse 85"/>
          <p:cNvSpPr/>
          <p:nvPr/>
        </p:nvSpPr>
        <p:spPr>
          <a:xfrm>
            <a:off x="3774908" y="5321711"/>
            <a:ext cx="1983913" cy="1355387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7" name="Rectangle 86"/>
          <p:cNvSpPr/>
          <p:nvPr/>
        </p:nvSpPr>
        <p:spPr>
          <a:xfrm>
            <a:off x="3805170" y="5827782"/>
            <a:ext cx="655895" cy="343245"/>
          </a:xfrm>
          <a:prstGeom prst="rect">
            <a:avLst/>
          </a:prstGeom>
          <a:noFill/>
          <a:ln w="190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00" dirty="0">
              <a:solidFill>
                <a:srgbClr val="123A61"/>
              </a:solidFill>
            </a:endParaRPr>
          </a:p>
        </p:txBody>
      </p:sp>
      <p:sp>
        <p:nvSpPr>
          <p:cNvPr id="88" name="Rectangle 87"/>
          <p:cNvSpPr/>
          <p:nvPr/>
        </p:nvSpPr>
        <p:spPr>
          <a:xfrm>
            <a:off x="4935812" y="5767788"/>
            <a:ext cx="666260" cy="449919"/>
          </a:xfrm>
          <a:prstGeom prst="rect">
            <a:avLst/>
          </a:prstGeom>
          <a:noFill/>
          <a:ln w="190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00" dirty="0">
              <a:solidFill>
                <a:srgbClr val="123A61"/>
              </a:solidFill>
            </a:endParaRPr>
          </a:p>
        </p:txBody>
      </p:sp>
      <p:cxnSp>
        <p:nvCxnSpPr>
          <p:cNvPr id="89" name="Connecteur droit avec flèche 88"/>
          <p:cNvCxnSpPr>
            <a:stCxn id="87" idx="3"/>
            <a:endCxn id="88" idx="1"/>
          </p:cNvCxnSpPr>
          <p:nvPr/>
        </p:nvCxnSpPr>
        <p:spPr>
          <a:xfrm flipV="1">
            <a:off x="4461065" y="5992748"/>
            <a:ext cx="474747" cy="665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0" name="Ellipse 89"/>
          <p:cNvSpPr/>
          <p:nvPr/>
        </p:nvSpPr>
        <p:spPr>
          <a:xfrm>
            <a:off x="2132729" y="5264049"/>
            <a:ext cx="401688" cy="389363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1" name="Ellipse 90"/>
          <p:cNvSpPr/>
          <p:nvPr/>
        </p:nvSpPr>
        <p:spPr>
          <a:xfrm>
            <a:off x="2130789" y="5828344"/>
            <a:ext cx="401688" cy="389363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2" name="Ellipse 91"/>
          <p:cNvSpPr/>
          <p:nvPr/>
        </p:nvSpPr>
        <p:spPr>
          <a:xfrm>
            <a:off x="2139022" y="6394738"/>
            <a:ext cx="401688" cy="389363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93" name="Connecteur droit avec flèche 92"/>
          <p:cNvCxnSpPr>
            <a:stCxn id="91" idx="6"/>
            <a:endCxn id="87" idx="1"/>
          </p:cNvCxnSpPr>
          <p:nvPr/>
        </p:nvCxnSpPr>
        <p:spPr>
          <a:xfrm flipV="1">
            <a:off x="2532477" y="5999279"/>
            <a:ext cx="1272693" cy="238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Connecteur droit avec flèche 93"/>
          <p:cNvCxnSpPr>
            <a:stCxn id="90" idx="6"/>
            <a:endCxn id="87" idx="1"/>
          </p:cNvCxnSpPr>
          <p:nvPr/>
        </p:nvCxnSpPr>
        <p:spPr>
          <a:xfrm>
            <a:off x="2534417" y="5458731"/>
            <a:ext cx="1270753" cy="54067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Connecteur droit avec flèche 94"/>
          <p:cNvCxnSpPr>
            <a:stCxn id="92" idx="6"/>
            <a:endCxn id="87" idx="1"/>
          </p:cNvCxnSpPr>
          <p:nvPr/>
        </p:nvCxnSpPr>
        <p:spPr>
          <a:xfrm flipV="1">
            <a:off x="2540710" y="5999405"/>
            <a:ext cx="1264460" cy="5900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Connecteur droit avec flèche 95"/>
          <p:cNvCxnSpPr>
            <a:stCxn id="88" idx="3"/>
          </p:cNvCxnSpPr>
          <p:nvPr/>
        </p:nvCxnSpPr>
        <p:spPr>
          <a:xfrm>
            <a:off x="5602072" y="5992748"/>
            <a:ext cx="726993" cy="653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7" name="ZoneTexte 96"/>
          <p:cNvSpPr txBox="1"/>
          <p:nvPr/>
        </p:nvSpPr>
        <p:spPr>
          <a:xfrm>
            <a:off x="3933296" y="5698113"/>
            <a:ext cx="2353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smtClean="0"/>
              <a:t>∑</a:t>
            </a:r>
            <a:endParaRPr lang="fr-FR" sz="2800" dirty="0"/>
          </a:p>
        </p:txBody>
      </p:sp>
      <p:sp>
        <p:nvSpPr>
          <p:cNvPr id="99" name="ZoneTexte 98"/>
          <p:cNvSpPr txBox="1"/>
          <p:nvPr/>
        </p:nvSpPr>
        <p:spPr>
          <a:xfrm>
            <a:off x="2804931" y="5417421"/>
            <a:ext cx="365727" cy="2806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W</a:t>
            </a:r>
            <a:r>
              <a:rPr lang="fr-FR" sz="1200" dirty="0" smtClean="0"/>
              <a:t>1</a:t>
            </a:r>
            <a:endParaRPr lang="fr-FR" sz="1200" dirty="0"/>
          </a:p>
        </p:txBody>
      </p:sp>
      <p:sp>
        <p:nvSpPr>
          <p:cNvPr id="100" name="ZoneTexte 99"/>
          <p:cNvSpPr txBox="1"/>
          <p:nvPr/>
        </p:nvSpPr>
        <p:spPr>
          <a:xfrm>
            <a:off x="2825302" y="5859058"/>
            <a:ext cx="365727" cy="2806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W</a:t>
            </a:r>
            <a:r>
              <a:rPr lang="fr-FR" sz="1200" dirty="0" smtClean="0"/>
              <a:t>2</a:t>
            </a:r>
            <a:endParaRPr lang="fr-FR" sz="1200" dirty="0"/>
          </a:p>
        </p:txBody>
      </p:sp>
      <p:sp>
        <p:nvSpPr>
          <p:cNvPr id="101" name="ZoneTexte 100"/>
          <p:cNvSpPr txBox="1"/>
          <p:nvPr/>
        </p:nvSpPr>
        <p:spPr>
          <a:xfrm>
            <a:off x="2804931" y="6254392"/>
            <a:ext cx="365727" cy="2806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W</a:t>
            </a:r>
            <a:r>
              <a:rPr lang="fr-FR" sz="1200" dirty="0" smtClean="0"/>
              <a:t>3</a:t>
            </a:r>
            <a:endParaRPr lang="fr-FR" sz="1200" dirty="0"/>
          </a:p>
        </p:txBody>
      </p:sp>
      <p:pic>
        <p:nvPicPr>
          <p:cNvPr id="106" name="Image 10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8239" y="5800479"/>
            <a:ext cx="610559" cy="384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087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e libre 3"/>
          <p:cNvSpPr/>
          <p:nvPr/>
        </p:nvSpPr>
        <p:spPr>
          <a:xfrm>
            <a:off x="-1" y="-9427"/>
            <a:ext cx="12198285" cy="1753386"/>
          </a:xfrm>
          <a:custGeom>
            <a:avLst/>
            <a:gdLst>
              <a:gd name="connsiteX0" fmla="*/ 0 w 12207712"/>
              <a:gd name="connsiteY0" fmla="*/ 0 h 1706252"/>
              <a:gd name="connsiteX1" fmla="*/ 12207712 w 12207712"/>
              <a:gd name="connsiteY1" fmla="*/ 0 h 1706252"/>
              <a:gd name="connsiteX2" fmla="*/ 12198285 w 12207712"/>
              <a:gd name="connsiteY2" fmla="*/ 688157 h 1706252"/>
              <a:gd name="connsiteX3" fmla="*/ 9427 w 12207712"/>
              <a:gd name="connsiteY3" fmla="*/ 1706252 h 1706252"/>
              <a:gd name="connsiteX4" fmla="*/ 0 w 12207712"/>
              <a:gd name="connsiteY4" fmla="*/ 0 h 1706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7712" h="1706252">
                <a:moveTo>
                  <a:pt x="0" y="0"/>
                </a:moveTo>
                <a:lnTo>
                  <a:pt x="12207712" y="0"/>
                </a:lnTo>
                <a:lnTo>
                  <a:pt x="12198285" y="688157"/>
                </a:lnTo>
                <a:lnTo>
                  <a:pt x="9427" y="1706252"/>
                </a:lnTo>
                <a:cubicBezTo>
                  <a:pt x="6285" y="1143786"/>
                  <a:pt x="3142" y="581320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59000">
                <a:srgbClr val="6DB0DD"/>
              </a:gs>
              <a:gs pos="94000">
                <a:srgbClr val="9657DB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Forme libre 4"/>
          <p:cNvSpPr/>
          <p:nvPr/>
        </p:nvSpPr>
        <p:spPr>
          <a:xfrm>
            <a:off x="10109508" y="6438507"/>
            <a:ext cx="2088777" cy="419493"/>
          </a:xfrm>
          <a:custGeom>
            <a:avLst/>
            <a:gdLst>
              <a:gd name="connsiteX0" fmla="*/ 0 w 2088777"/>
              <a:gd name="connsiteY0" fmla="*/ 573741 h 573741"/>
              <a:gd name="connsiteX1" fmla="*/ 2088777 w 2088777"/>
              <a:gd name="connsiteY1" fmla="*/ 573741 h 573741"/>
              <a:gd name="connsiteX2" fmla="*/ 2088777 w 2088777"/>
              <a:gd name="connsiteY2" fmla="*/ 0 h 573741"/>
              <a:gd name="connsiteX3" fmla="*/ 0 w 2088777"/>
              <a:gd name="connsiteY3" fmla="*/ 573741 h 573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8777" h="573741">
                <a:moveTo>
                  <a:pt x="0" y="573741"/>
                </a:moveTo>
                <a:lnTo>
                  <a:pt x="2088777" y="573741"/>
                </a:lnTo>
                <a:lnTo>
                  <a:pt x="2088777" y="0"/>
                </a:lnTo>
                <a:lnTo>
                  <a:pt x="0" y="573741"/>
                </a:ln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75000">
                <a:srgbClr val="6DB0DD"/>
              </a:gs>
              <a:gs pos="100000">
                <a:srgbClr val="BD85E3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Titre 1"/>
          <p:cNvSpPr>
            <a:spLocks noGrp="1"/>
          </p:cNvSpPr>
          <p:nvPr>
            <p:ph type="title"/>
          </p:nvPr>
        </p:nvSpPr>
        <p:spPr>
          <a:xfrm>
            <a:off x="160256" y="75414"/>
            <a:ext cx="10515600" cy="1325563"/>
          </a:xfrm>
          <a:noFill/>
        </p:spPr>
        <p:txBody>
          <a:bodyPr/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Reconnaissance : multi-perceptron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11856720" y="6488668"/>
            <a:ext cx="294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1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8" name="Ellipse 7"/>
          <p:cNvSpPr/>
          <p:nvPr/>
        </p:nvSpPr>
        <p:spPr>
          <a:xfrm>
            <a:off x="3782860" y="2646987"/>
            <a:ext cx="463787" cy="434831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Ellipse 8"/>
          <p:cNvSpPr/>
          <p:nvPr/>
        </p:nvSpPr>
        <p:spPr>
          <a:xfrm>
            <a:off x="1029785" y="2393253"/>
            <a:ext cx="463787" cy="434831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Ellipse 9"/>
          <p:cNvSpPr/>
          <p:nvPr/>
        </p:nvSpPr>
        <p:spPr>
          <a:xfrm>
            <a:off x="1029786" y="2944815"/>
            <a:ext cx="463787" cy="434831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Ellipse 10"/>
          <p:cNvSpPr/>
          <p:nvPr/>
        </p:nvSpPr>
        <p:spPr>
          <a:xfrm>
            <a:off x="1029786" y="3496377"/>
            <a:ext cx="463787" cy="434831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Ellipse 11"/>
          <p:cNvSpPr/>
          <p:nvPr/>
        </p:nvSpPr>
        <p:spPr>
          <a:xfrm>
            <a:off x="1032976" y="4047939"/>
            <a:ext cx="463787" cy="434831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Ellipse 12"/>
          <p:cNvSpPr/>
          <p:nvPr/>
        </p:nvSpPr>
        <p:spPr>
          <a:xfrm>
            <a:off x="1947477" y="2393252"/>
            <a:ext cx="463787" cy="434831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Ellipse 13"/>
          <p:cNvSpPr/>
          <p:nvPr/>
        </p:nvSpPr>
        <p:spPr>
          <a:xfrm>
            <a:off x="1947477" y="2944815"/>
            <a:ext cx="463787" cy="434831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Ellipse 14"/>
          <p:cNvSpPr/>
          <p:nvPr/>
        </p:nvSpPr>
        <p:spPr>
          <a:xfrm>
            <a:off x="1947477" y="3496377"/>
            <a:ext cx="463787" cy="434831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Ellipse 15"/>
          <p:cNvSpPr/>
          <p:nvPr/>
        </p:nvSpPr>
        <p:spPr>
          <a:xfrm>
            <a:off x="2865169" y="2393251"/>
            <a:ext cx="463787" cy="434831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Ellipse 16"/>
          <p:cNvSpPr/>
          <p:nvPr/>
        </p:nvSpPr>
        <p:spPr>
          <a:xfrm>
            <a:off x="2865169" y="2944814"/>
            <a:ext cx="463787" cy="434831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Ellipse 17"/>
          <p:cNvSpPr/>
          <p:nvPr/>
        </p:nvSpPr>
        <p:spPr>
          <a:xfrm>
            <a:off x="2865169" y="3496374"/>
            <a:ext cx="463787" cy="434831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Ellipse 18"/>
          <p:cNvSpPr/>
          <p:nvPr/>
        </p:nvSpPr>
        <p:spPr>
          <a:xfrm>
            <a:off x="1029784" y="1841691"/>
            <a:ext cx="463787" cy="434831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Ellipse 19"/>
          <p:cNvSpPr/>
          <p:nvPr/>
        </p:nvSpPr>
        <p:spPr>
          <a:xfrm>
            <a:off x="3749380" y="3198550"/>
            <a:ext cx="463787" cy="434831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1" name="Connecteur droit 20"/>
          <p:cNvCxnSpPr>
            <a:stCxn id="13" idx="2"/>
            <a:endCxn id="19" idx="6"/>
          </p:cNvCxnSpPr>
          <p:nvPr/>
        </p:nvCxnSpPr>
        <p:spPr>
          <a:xfrm flipH="1" flipV="1">
            <a:off x="1493571" y="2059107"/>
            <a:ext cx="453906" cy="551561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/>
          <p:cNvCxnSpPr>
            <a:stCxn id="14" idx="2"/>
            <a:endCxn id="19" idx="6"/>
          </p:cNvCxnSpPr>
          <p:nvPr/>
        </p:nvCxnSpPr>
        <p:spPr>
          <a:xfrm flipH="1" flipV="1">
            <a:off x="1493571" y="2059107"/>
            <a:ext cx="453906" cy="1103124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22"/>
          <p:cNvCxnSpPr>
            <a:stCxn id="15" idx="2"/>
            <a:endCxn id="19" idx="6"/>
          </p:cNvCxnSpPr>
          <p:nvPr/>
        </p:nvCxnSpPr>
        <p:spPr>
          <a:xfrm flipH="1" flipV="1">
            <a:off x="1493571" y="2059107"/>
            <a:ext cx="453906" cy="1654686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23"/>
          <p:cNvCxnSpPr>
            <a:stCxn id="13" idx="2"/>
            <a:endCxn id="9" idx="6"/>
          </p:cNvCxnSpPr>
          <p:nvPr/>
        </p:nvCxnSpPr>
        <p:spPr>
          <a:xfrm flipH="1">
            <a:off x="1493572" y="2610668"/>
            <a:ext cx="453905" cy="1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24"/>
          <p:cNvCxnSpPr>
            <a:stCxn id="14" idx="2"/>
            <a:endCxn id="9" idx="6"/>
          </p:cNvCxnSpPr>
          <p:nvPr/>
        </p:nvCxnSpPr>
        <p:spPr>
          <a:xfrm flipH="1" flipV="1">
            <a:off x="1493572" y="2610669"/>
            <a:ext cx="453905" cy="551562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25"/>
          <p:cNvCxnSpPr>
            <a:stCxn id="15" idx="2"/>
            <a:endCxn id="9" idx="6"/>
          </p:cNvCxnSpPr>
          <p:nvPr/>
        </p:nvCxnSpPr>
        <p:spPr>
          <a:xfrm flipH="1" flipV="1">
            <a:off x="1493572" y="2610669"/>
            <a:ext cx="453905" cy="1103124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/>
          <p:cNvCxnSpPr>
            <a:stCxn id="13" idx="2"/>
            <a:endCxn id="10" idx="6"/>
          </p:cNvCxnSpPr>
          <p:nvPr/>
        </p:nvCxnSpPr>
        <p:spPr>
          <a:xfrm flipH="1">
            <a:off x="1493573" y="2610668"/>
            <a:ext cx="453904" cy="551563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/>
          <p:cNvCxnSpPr>
            <a:stCxn id="14" idx="2"/>
            <a:endCxn id="10" idx="6"/>
          </p:cNvCxnSpPr>
          <p:nvPr/>
        </p:nvCxnSpPr>
        <p:spPr>
          <a:xfrm flipH="1">
            <a:off x="1493573" y="3162231"/>
            <a:ext cx="453904" cy="0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28"/>
          <p:cNvCxnSpPr>
            <a:stCxn id="15" idx="2"/>
            <a:endCxn id="10" idx="6"/>
          </p:cNvCxnSpPr>
          <p:nvPr/>
        </p:nvCxnSpPr>
        <p:spPr>
          <a:xfrm flipH="1" flipV="1">
            <a:off x="1493573" y="3162231"/>
            <a:ext cx="453904" cy="551562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29"/>
          <p:cNvCxnSpPr>
            <a:stCxn id="13" idx="2"/>
            <a:endCxn id="11" idx="6"/>
          </p:cNvCxnSpPr>
          <p:nvPr/>
        </p:nvCxnSpPr>
        <p:spPr>
          <a:xfrm flipH="1">
            <a:off x="1493573" y="2610668"/>
            <a:ext cx="453904" cy="1103125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30"/>
          <p:cNvCxnSpPr>
            <a:stCxn id="14" idx="2"/>
            <a:endCxn id="11" idx="6"/>
          </p:cNvCxnSpPr>
          <p:nvPr/>
        </p:nvCxnSpPr>
        <p:spPr>
          <a:xfrm flipH="1">
            <a:off x="1493573" y="3162231"/>
            <a:ext cx="453904" cy="551562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31"/>
          <p:cNvCxnSpPr>
            <a:stCxn id="15" idx="2"/>
            <a:endCxn id="11" idx="6"/>
          </p:cNvCxnSpPr>
          <p:nvPr/>
        </p:nvCxnSpPr>
        <p:spPr>
          <a:xfrm flipH="1">
            <a:off x="1493573" y="3713793"/>
            <a:ext cx="453904" cy="0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32"/>
          <p:cNvCxnSpPr>
            <a:stCxn id="13" idx="2"/>
            <a:endCxn id="12" idx="6"/>
          </p:cNvCxnSpPr>
          <p:nvPr/>
        </p:nvCxnSpPr>
        <p:spPr>
          <a:xfrm flipH="1">
            <a:off x="1496763" y="2610668"/>
            <a:ext cx="450714" cy="1654687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33"/>
          <p:cNvCxnSpPr>
            <a:stCxn id="14" idx="2"/>
            <a:endCxn id="12" idx="6"/>
          </p:cNvCxnSpPr>
          <p:nvPr/>
        </p:nvCxnSpPr>
        <p:spPr>
          <a:xfrm flipH="1">
            <a:off x="1496763" y="3162231"/>
            <a:ext cx="450714" cy="1103124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Connecteur droit 34"/>
          <p:cNvCxnSpPr>
            <a:stCxn id="15" idx="2"/>
            <a:endCxn id="12" idx="6"/>
          </p:cNvCxnSpPr>
          <p:nvPr/>
        </p:nvCxnSpPr>
        <p:spPr>
          <a:xfrm flipH="1">
            <a:off x="1496763" y="3713793"/>
            <a:ext cx="450714" cy="551562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35"/>
          <p:cNvCxnSpPr>
            <a:stCxn id="16" idx="2"/>
            <a:endCxn id="13" idx="6"/>
          </p:cNvCxnSpPr>
          <p:nvPr/>
        </p:nvCxnSpPr>
        <p:spPr>
          <a:xfrm flipH="1">
            <a:off x="2411264" y="2610667"/>
            <a:ext cx="453905" cy="1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36"/>
          <p:cNvCxnSpPr>
            <a:stCxn id="17" idx="2"/>
            <a:endCxn id="13" idx="6"/>
          </p:cNvCxnSpPr>
          <p:nvPr/>
        </p:nvCxnSpPr>
        <p:spPr>
          <a:xfrm flipH="1" flipV="1">
            <a:off x="2411264" y="2610668"/>
            <a:ext cx="453905" cy="551562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droit 37"/>
          <p:cNvCxnSpPr>
            <a:stCxn id="18" idx="2"/>
            <a:endCxn id="13" idx="6"/>
          </p:cNvCxnSpPr>
          <p:nvPr/>
        </p:nvCxnSpPr>
        <p:spPr>
          <a:xfrm flipH="1" flipV="1">
            <a:off x="2411264" y="2610668"/>
            <a:ext cx="453905" cy="1103122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38"/>
          <p:cNvCxnSpPr>
            <a:stCxn id="16" idx="2"/>
            <a:endCxn id="14" idx="6"/>
          </p:cNvCxnSpPr>
          <p:nvPr/>
        </p:nvCxnSpPr>
        <p:spPr>
          <a:xfrm flipH="1">
            <a:off x="2411264" y="2610667"/>
            <a:ext cx="453905" cy="551564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39"/>
          <p:cNvCxnSpPr>
            <a:stCxn id="17" idx="2"/>
            <a:endCxn id="14" idx="6"/>
          </p:cNvCxnSpPr>
          <p:nvPr/>
        </p:nvCxnSpPr>
        <p:spPr>
          <a:xfrm flipH="1">
            <a:off x="2411264" y="3162230"/>
            <a:ext cx="453905" cy="1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40"/>
          <p:cNvCxnSpPr>
            <a:stCxn id="18" idx="2"/>
            <a:endCxn id="14" idx="6"/>
          </p:cNvCxnSpPr>
          <p:nvPr/>
        </p:nvCxnSpPr>
        <p:spPr>
          <a:xfrm flipH="1" flipV="1">
            <a:off x="2411264" y="3162231"/>
            <a:ext cx="453905" cy="551559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41"/>
          <p:cNvCxnSpPr>
            <a:stCxn id="16" idx="2"/>
            <a:endCxn id="15" idx="6"/>
          </p:cNvCxnSpPr>
          <p:nvPr/>
        </p:nvCxnSpPr>
        <p:spPr>
          <a:xfrm flipH="1">
            <a:off x="2411264" y="2610667"/>
            <a:ext cx="453905" cy="1103126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42"/>
          <p:cNvCxnSpPr>
            <a:stCxn id="18" idx="2"/>
            <a:endCxn id="15" idx="6"/>
          </p:cNvCxnSpPr>
          <p:nvPr/>
        </p:nvCxnSpPr>
        <p:spPr>
          <a:xfrm flipH="1">
            <a:off x="2411264" y="3713790"/>
            <a:ext cx="453905" cy="3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43"/>
          <p:cNvCxnSpPr>
            <a:stCxn id="8" idx="2"/>
            <a:endCxn id="16" idx="6"/>
          </p:cNvCxnSpPr>
          <p:nvPr/>
        </p:nvCxnSpPr>
        <p:spPr>
          <a:xfrm flipH="1" flipV="1">
            <a:off x="3328956" y="2610667"/>
            <a:ext cx="453904" cy="253736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Connecteur droit 44"/>
          <p:cNvCxnSpPr>
            <a:stCxn id="20" idx="2"/>
            <a:endCxn id="16" idx="6"/>
          </p:cNvCxnSpPr>
          <p:nvPr/>
        </p:nvCxnSpPr>
        <p:spPr>
          <a:xfrm flipH="1" flipV="1">
            <a:off x="3328956" y="2610667"/>
            <a:ext cx="420424" cy="805299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Connecteur droit 45"/>
          <p:cNvCxnSpPr>
            <a:stCxn id="8" idx="2"/>
            <a:endCxn id="17" idx="6"/>
          </p:cNvCxnSpPr>
          <p:nvPr/>
        </p:nvCxnSpPr>
        <p:spPr>
          <a:xfrm flipH="1">
            <a:off x="3328956" y="2864403"/>
            <a:ext cx="453904" cy="297827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Connecteur droit 46"/>
          <p:cNvCxnSpPr>
            <a:stCxn id="20" idx="2"/>
            <a:endCxn id="17" idx="6"/>
          </p:cNvCxnSpPr>
          <p:nvPr/>
        </p:nvCxnSpPr>
        <p:spPr>
          <a:xfrm flipH="1" flipV="1">
            <a:off x="3328956" y="3162230"/>
            <a:ext cx="420424" cy="253736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47"/>
          <p:cNvCxnSpPr>
            <a:stCxn id="20" idx="2"/>
            <a:endCxn id="18" idx="6"/>
          </p:cNvCxnSpPr>
          <p:nvPr/>
        </p:nvCxnSpPr>
        <p:spPr>
          <a:xfrm flipH="1">
            <a:off x="3328956" y="3415966"/>
            <a:ext cx="420424" cy="297824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Rectangle 48"/>
          <p:cNvSpPr/>
          <p:nvPr/>
        </p:nvSpPr>
        <p:spPr>
          <a:xfrm>
            <a:off x="4516630" y="2697412"/>
            <a:ext cx="382622" cy="333982"/>
          </a:xfrm>
          <a:prstGeom prst="rect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Rectangle 49"/>
          <p:cNvSpPr/>
          <p:nvPr/>
        </p:nvSpPr>
        <p:spPr>
          <a:xfrm>
            <a:off x="4516630" y="3271019"/>
            <a:ext cx="382622" cy="333982"/>
          </a:xfrm>
          <a:prstGeom prst="rect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51" name="Connecteur droit 50"/>
          <p:cNvCxnSpPr>
            <a:stCxn id="8" idx="2"/>
            <a:endCxn id="18" idx="6"/>
          </p:cNvCxnSpPr>
          <p:nvPr/>
        </p:nvCxnSpPr>
        <p:spPr>
          <a:xfrm flipH="1">
            <a:off x="3328956" y="2864403"/>
            <a:ext cx="453904" cy="849387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Connecteur droit avec flèche 51"/>
          <p:cNvCxnSpPr/>
          <p:nvPr/>
        </p:nvCxnSpPr>
        <p:spPr>
          <a:xfrm>
            <a:off x="1343501" y="2059107"/>
            <a:ext cx="335757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Connecteur droit avec flèche 52"/>
          <p:cNvCxnSpPr/>
          <p:nvPr/>
        </p:nvCxnSpPr>
        <p:spPr>
          <a:xfrm>
            <a:off x="1343501" y="2628657"/>
            <a:ext cx="335757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Connecteur droit avec flèche 53"/>
          <p:cNvCxnSpPr/>
          <p:nvPr/>
        </p:nvCxnSpPr>
        <p:spPr>
          <a:xfrm>
            <a:off x="1317358" y="3162230"/>
            <a:ext cx="335757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Connecteur droit avec flèche 54"/>
          <p:cNvCxnSpPr/>
          <p:nvPr/>
        </p:nvCxnSpPr>
        <p:spPr>
          <a:xfrm>
            <a:off x="1317358" y="3713790"/>
            <a:ext cx="335757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Connecteur droit avec flèche 55"/>
          <p:cNvCxnSpPr/>
          <p:nvPr/>
        </p:nvCxnSpPr>
        <p:spPr>
          <a:xfrm>
            <a:off x="1317358" y="4265355"/>
            <a:ext cx="335757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Ellipse 56"/>
          <p:cNvSpPr/>
          <p:nvPr/>
        </p:nvSpPr>
        <p:spPr>
          <a:xfrm>
            <a:off x="1964807" y="2439688"/>
            <a:ext cx="192882" cy="188969"/>
          </a:xfrm>
          <a:prstGeom prst="ellipse">
            <a:avLst/>
          </a:prstGeom>
          <a:noFill/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8" name="Ellipse 57"/>
          <p:cNvSpPr/>
          <p:nvPr/>
        </p:nvSpPr>
        <p:spPr>
          <a:xfrm>
            <a:off x="1950373" y="2988865"/>
            <a:ext cx="192882" cy="188969"/>
          </a:xfrm>
          <a:prstGeom prst="ellipse">
            <a:avLst/>
          </a:prstGeom>
          <a:noFill/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Ellipse 58"/>
          <p:cNvSpPr/>
          <p:nvPr/>
        </p:nvSpPr>
        <p:spPr>
          <a:xfrm>
            <a:off x="1958552" y="3538896"/>
            <a:ext cx="192882" cy="188969"/>
          </a:xfrm>
          <a:prstGeom prst="ellipse">
            <a:avLst/>
          </a:prstGeom>
          <a:noFill/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60" name="Connecteur droit avec flèche 59"/>
          <p:cNvCxnSpPr/>
          <p:nvPr/>
        </p:nvCxnSpPr>
        <p:spPr>
          <a:xfrm>
            <a:off x="2256482" y="2610667"/>
            <a:ext cx="335757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Connecteur droit avec flèche 60"/>
          <p:cNvCxnSpPr/>
          <p:nvPr/>
        </p:nvCxnSpPr>
        <p:spPr>
          <a:xfrm>
            <a:off x="2256482" y="3162230"/>
            <a:ext cx="335757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Connecteur droit avec flèche 61"/>
          <p:cNvCxnSpPr/>
          <p:nvPr/>
        </p:nvCxnSpPr>
        <p:spPr>
          <a:xfrm>
            <a:off x="2256482" y="3713790"/>
            <a:ext cx="335757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 droit 62"/>
          <p:cNvCxnSpPr>
            <a:stCxn id="17" idx="2"/>
            <a:endCxn id="15" idx="6"/>
          </p:cNvCxnSpPr>
          <p:nvPr/>
        </p:nvCxnSpPr>
        <p:spPr>
          <a:xfrm flipH="1">
            <a:off x="2411264" y="3162230"/>
            <a:ext cx="453905" cy="551563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Ellipse 63"/>
          <p:cNvSpPr/>
          <p:nvPr/>
        </p:nvSpPr>
        <p:spPr>
          <a:xfrm>
            <a:off x="3796120" y="2686356"/>
            <a:ext cx="192882" cy="188969"/>
          </a:xfrm>
          <a:prstGeom prst="ellipse">
            <a:avLst/>
          </a:prstGeom>
          <a:noFill/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65" name="Connecteur droit avec flèche 64"/>
          <p:cNvCxnSpPr/>
          <p:nvPr/>
        </p:nvCxnSpPr>
        <p:spPr>
          <a:xfrm>
            <a:off x="4078768" y="2780840"/>
            <a:ext cx="335757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Rectangle 65"/>
          <p:cNvSpPr/>
          <p:nvPr/>
        </p:nvSpPr>
        <p:spPr>
          <a:xfrm>
            <a:off x="6920395" y="1806995"/>
            <a:ext cx="37096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800" u="sng" dirty="0" smtClean="0">
                <a:solidFill>
                  <a:srgbClr val="123A61"/>
                </a:solidFill>
              </a:rPr>
              <a:t>Back propagation</a:t>
            </a:r>
            <a:endParaRPr lang="fr-FR" sz="2800" u="sng" dirty="0"/>
          </a:p>
        </p:txBody>
      </p:sp>
      <p:sp>
        <p:nvSpPr>
          <p:cNvPr id="67" name="Ellipse 66"/>
          <p:cNvSpPr/>
          <p:nvPr/>
        </p:nvSpPr>
        <p:spPr>
          <a:xfrm>
            <a:off x="4558840" y="2730692"/>
            <a:ext cx="298201" cy="271745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8" name="Ellipse 67"/>
          <p:cNvSpPr/>
          <p:nvPr/>
        </p:nvSpPr>
        <p:spPr>
          <a:xfrm>
            <a:off x="4562139" y="3302137"/>
            <a:ext cx="298201" cy="271745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9" name="Ellipse 68"/>
          <p:cNvSpPr/>
          <p:nvPr/>
        </p:nvSpPr>
        <p:spPr>
          <a:xfrm>
            <a:off x="4004527" y="2864403"/>
            <a:ext cx="192882" cy="18896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0" name="Ellipse 69"/>
          <p:cNvSpPr/>
          <p:nvPr/>
        </p:nvSpPr>
        <p:spPr>
          <a:xfrm>
            <a:off x="3770195" y="3241070"/>
            <a:ext cx="192882" cy="188969"/>
          </a:xfrm>
          <a:prstGeom prst="ellipse">
            <a:avLst/>
          </a:prstGeom>
          <a:noFill/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71" name="Connecteur droit avec flèche 70"/>
          <p:cNvCxnSpPr/>
          <p:nvPr/>
        </p:nvCxnSpPr>
        <p:spPr>
          <a:xfrm>
            <a:off x="4052843" y="3335554"/>
            <a:ext cx="335757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2" name="Ellipse 71"/>
          <p:cNvSpPr/>
          <p:nvPr/>
        </p:nvSpPr>
        <p:spPr>
          <a:xfrm>
            <a:off x="3978602" y="3419117"/>
            <a:ext cx="192882" cy="18896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ZoneTexte 72"/>
              <p:cNvSpPr txBox="1"/>
              <p:nvPr/>
            </p:nvSpPr>
            <p:spPr>
              <a:xfrm>
                <a:off x="6998301" y="3219600"/>
                <a:ext cx="3133102" cy="10303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FR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supHide m:val="on"/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 </m:t>
                          </m:r>
                          <m:sSubSup>
                            <m:sSubSupPr>
                              <m:ctrlPr>
                                <a:rPr lang="fr-F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73" name="ZoneTexte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8301" y="3219600"/>
                <a:ext cx="3133102" cy="1030347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4" name="Connecteur droit avec flèche 73"/>
          <p:cNvCxnSpPr/>
          <p:nvPr/>
        </p:nvCxnSpPr>
        <p:spPr>
          <a:xfrm flipH="1">
            <a:off x="3612496" y="3513602"/>
            <a:ext cx="301057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Connecteur droit avec flèche 74"/>
          <p:cNvCxnSpPr/>
          <p:nvPr/>
        </p:nvCxnSpPr>
        <p:spPr>
          <a:xfrm flipH="1">
            <a:off x="3619666" y="2958887"/>
            <a:ext cx="301057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ZoneTexte 75"/>
              <p:cNvSpPr txBox="1"/>
              <p:nvPr/>
            </p:nvSpPr>
            <p:spPr>
              <a:xfrm>
                <a:off x="6502740" y="4154032"/>
                <a:ext cx="4447115" cy="5246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FR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sSubSup>
                        <m:sSubSup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+ </m:t>
                      </m:r>
                      <m:r>
                        <m:rPr>
                          <m:sty m:val="p"/>
                        </m:rPr>
                        <a:rPr lang="el-GR" sz="2400" b="0" i="1" smtClean="0">
                          <a:latin typeface="Cambria Math" panose="02040503050406030204" pitchFamily="18" charset="0"/>
                        </a:rPr>
                        <m:t>η</m:t>
                      </m:r>
                      <m:r>
                        <a:rPr lang="el-G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Sup>
                        <m:sSubSupPr>
                          <m:ctrlPr>
                            <a:rPr lang="el-G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𝑠𝑖𝑔</m:t>
                          </m:r>
                        </m:e>
                        <m:sub>
                          <m:r>
                            <a:rPr lang="fr-F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fr-F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  <m:r>
                        <a:rPr lang="el-G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Sup>
                        <m:sSubSupPr>
                          <m:ctrlPr>
                            <a:rPr lang="el-G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l-G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fr-F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fr-F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76" name="ZoneTexte 7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2740" y="4154032"/>
                <a:ext cx="4447115" cy="52469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ZoneTexte 76"/>
              <p:cNvSpPr txBox="1"/>
              <p:nvPr/>
            </p:nvSpPr>
            <p:spPr>
              <a:xfrm>
                <a:off x="6567245" y="4847701"/>
                <a:ext cx="441595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l-GR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l-GR" sz="2400" i="1">
                              <a:latin typeface="Cambria Math" panose="02040503050406030204" pitchFamily="18" charset="0"/>
                            </a:rPr>
                            <m:t>δ</m:t>
                          </m:r>
                        </m:e>
                        <m:sup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𝑠𝑖𝑔</m:t>
                          </m:r>
                        </m:e>
                        <m:sup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 ⊛</m:t>
                      </m:r>
                      <m:d>
                        <m:d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1 −</m:t>
                          </m:r>
                          <m:sSup>
                            <m:sSupPr>
                              <m:ctrlP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𝑠𝑖𝑔</m:t>
                              </m:r>
                            </m:e>
                            <m:sup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e>
                      </m:d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⊛</m:t>
                      </m:r>
                      <m:sSup>
                        <m:sSup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p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77" name="ZoneTexte 7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7245" y="4847701"/>
                <a:ext cx="4415952" cy="461665"/>
              </a:xfrm>
              <a:prstGeom prst="rect">
                <a:avLst/>
              </a:prstGeom>
              <a:blipFill rotWithShape="0">
                <a:blip r:embed="rId4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8" name="Ellipse 77"/>
          <p:cNvSpPr/>
          <p:nvPr/>
        </p:nvSpPr>
        <p:spPr>
          <a:xfrm>
            <a:off x="2904912" y="3524824"/>
            <a:ext cx="192882" cy="188969"/>
          </a:xfrm>
          <a:prstGeom prst="ellipse">
            <a:avLst/>
          </a:prstGeom>
          <a:noFill/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79" name="Connecteur droit avec flèche 78"/>
          <p:cNvCxnSpPr/>
          <p:nvPr/>
        </p:nvCxnSpPr>
        <p:spPr>
          <a:xfrm>
            <a:off x="3187560" y="3619308"/>
            <a:ext cx="335757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0" name="Ellipse 79"/>
          <p:cNvSpPr/>
          <p:nvPr/>
        </p:nvSpPr>
        <p:spPr>
          <a:xfrm>
            <a:off x="3113319" y="3702871"/>
            <a:ext cx="192882" cy="18896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81" name="Connecteur droit avec flèche 80"/>
          <p:cNvCxnSpPr/>
          <p:nvPr/>
        </p:nvCxnSpPr>
        <p:spPr>
          <a:xfrm flipH="1">
            <a:off x="2747213" y="3797356"/>
            <a:ext cx="301057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2" name="Ellipse 81"/>
          <p:cNvSpPr/>
          <p:nvPr/>
        </p:nvSpPr>
        <p:spPr>
          <a:xfrm>
            <a:off x="2894187" y="2977468"/>
            <a:ext cx="192882" cy="188969"/>
          </a:xfrm>
          <a:prstGeom prst="ellipse">
            <a:avLst/>
          </a:prstGeom>
          <a:noFill/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83" name="Connecteur droit avec flèche 82"/>
          <p:cNvCxnSpPr/>
          <p:nvPr/>
        </p:nvCxnSpPr>
        <p:spPr>
          <a:xfrm>
            <a:off x="3176835" y="3071952"/>
            <a:ext cx="335757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4" name="Ellipse 83"/>
          <p:cNvSpPr/>
          <p:nvPr/>
        </p:nvSpPr>
        <p:spPr>
          <a:xfrm>
            <a:off x="3102594" y="3155515"/>
            <a:ext cx="192882" cy="18896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85" name="Connecteur droit avec flèche 84"/>
          <p:cNvCxnSpPr/>
          <p:nvPr/>
        </p:nvCxnSpPr>
        <p:spPr>
          <a:xfrm flipH="1">
            <a:off x="2736488" y="3250000"/>
            <a:ext cx="301057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6" name="Ellipse 85"/>
          <p:cNvSpPr/>
          <p:nvPr/>
        </p:nvSpPr>
        <p:spPr>
          <a:xfrm>
            <a:off x="2887798" y="2430116"/>
            <a:ext cx="192882" cy="188969"/>
          </a:xfrm>
          <a:prstGeom prst="ellipse">
            <a:avLst/>
          </a:prstGeom>
          <a:noFill/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87" name="Connecteur droit avec flèche 86"/>
          <p:cNvCxnSpPr/>
          <p:nvPr/>
        </p:nvCxnSpPr>
        <p:spPr>
          <a:xfrm>
            <a:off x="3170446" y="2524600"/>
            <a:ext cx="335757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8" name="Ellipse 87"/>
          <p:cNvSpPr/>
          <p:nvPr/>
        </p:nvSpPr>
        <p:spPr>
          <a:xfrm>
            <a:off x="3096205" y="2608163"/>
            <a:ext cx="192882" cy="18896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89" name="Connecteur droit avec flèche 88"/>
          <p:cNvCxnSpPr/>
          <p:nvPr/>
        </p:nvCxnSpPr>
        <p:spPr>
          <a:xfrm flipH="1">
            <a:off x="2730099" y="2702648"/>
            <a:ext cx="301057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ZoneTexte 89"/>
              <p:cNvSpPr txBox="1"/>
              <p:nvPr/>
            </p:nvSpPr>
            <p:spPr>
              <a:xfrm>
                <a:off x="6672145" y="2550873"/>
                <a:ext cx="4368504" cy="4912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FR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𝑜𝑢𝑡</m:t>
                          </m:r>
                        </m:sup>
                      </m:sSubSup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𝑠𝑢𝑝𝑒𝑟𝑣𝑖𝑠𝑒𝑢𝑟</m:t>
                          </m:r>
                        </m:e>
                        <m:sub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</m:sSubSup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 −</m:t>
                      </m:r>
                      <m:sSubSup>
                        <m:sSubSup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𝑠𝑖𝑔</m:t>
                          </m:r>
                        </m:e>
                        <m:sub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𝑜𝑢𝑡</m:t>
                          </m:r>
                        </m:sup>
                      </m:sSubSup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90" name="ZoneTexte 8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2145" y="2550873"/>
                <a:ext cx="4368504" cy="491288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Rectangle 90"/>
              <p:cNvSpPr/>
              <p:nvPr/>
            </p:nvSpPr>
            <p:spPr>
              <a:xfrm>
                <a:off x="701614" y="5549657"/>
                <a:ext cx="2846892" cy="5579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fr-FR" sz="2800" dirty="0">
                    <a:solidFill>
                      <a:srgbClr val="123A61"/>
                    </a:solidFill>
                  </a:rPr>
                  <a:t>Pot</a:t>
                </a:r>
                <a:r>
                  <a:rPr lang="fr-FR" dirty="0" err="1">
                    <a:solidFill>
                      <a:srgbClr val="123A61"/>
                    </a:solidFill>
                  </a:rPr>
                  <a:t>j</a:t>
                </a:r>
                <a:r>
                  <a:rPr lang="fr-FR" sz="2800" dirty="0">
                    <a:solidFill>
                      <a:srgbClr val="123A61"/>
                    </a:solidFill>
                  </a:rPr>
                  <a:t>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fr-FR" sz="2800" i="1">
                            <a:solidFill>
                              <a:srgbClr val="123A6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fr-FR" sz="2800" i="1">
                            <a:solidFill>
                              <a:srgbClr val="123A6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fr-FR" sz="2800" i="1">
                                <a:solidFill>
                                  <a:srgbClr val="123A6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2800" i="1">
                                <a:solidFill>
                                  <a:srgbClr val="123A6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fr-FR" sz="2800" i="1">
                                <a:solidFill>
                                  <a:srgbClr val="123A61"/>
                                </a:solidFill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r>
                          <a:rPr lang="fr-FR" sz="2800" i="1">
                            <a:solidFill>
                              <a:srgbClr val="123A6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fr-FR" sz="2800" i="1">
                                <a:solidFill>
                                  <a:srgbClr val="123A6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2800" i="1">
                                <a:solidFill>
                                  <a:srgbClr val="123A6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fr-FR" sz="2800" i="1">
                                <a:solidFill>
                                  <a:srgbClr val="123A6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fr-FR" sz="2800" dirty="0"/>
              </a:p>
            </p:txBody>
          </p:sp>
        </mc:Choice>
        <mc:Fallback xmlns="">
          <p:sp>
            <p:nvSpPr>
              <p:cNvPr id="91" name="Rectangle 9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614" y="5549657"/>
                <a:ext cx="2846892" cy="557910"/>
              </a:xfrm>
              <a:prstGeom prst="rect">
                <a:avLst/>
              </a:prstGeom>
              <a:blipFill rotWithShape="0">
                <a:blip r:embed="rId6"/>
                <a:stretch>
                  <a:fillRect l="-4283" t="-9783" b="-2391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Rectangle 91"/>
              <p:cNvSpPr/>
              <p:nvPr/>
            </p:nvSpPr>
            <p:spPr>
              <a:xfrm>
                <a:off x="701614" y="6159259"/>
                <a:ext cx="3750468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fr-FR" sz="2800" dirty="0" smtClean="0">
                    <a:solidFill>
                      <a:srgbClr val="123A61"/>
                    </a:solidFill>
                  </a:rPr>
                  <a:t>Signal</a:t>
                </a:r>
                <a:r>
                  <a:rPr lang="fr-FR" sz="1600" dirty="0" err="1" smtClean="0">
                    <a:solidFill>
                      <a:srgbClr val="123A61"/>
                    </a:solidFill>
                  </a:rPr>
                  <a:t>out</a:t>
                </a:r>
                <a:r>
                  <a:rPr lang="fr-FR" sz="2800" dirty="0" smtClean="0">
                    <a:solidFill>
                      <a:srgbClr val="123A61"/>
                    </a:solidFill>
                  </a:rPr>
                  <a:t> </a:t>
                </a:r>
                <a:r>
                  <a:rPr lang="fr-FR" sz="2800" dirty="0">
                    <a:solidFill>
                      <a:srgbClr val="123A61"/>
                    </a:solidFill>
                  </a:rPr>
                  <a:t>=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sz="2800" b="0" i="0" smtClean="0">
                        <a:solidFill>
                          <a:srgbClr val="123A61"/>
                        </a:solidFill>
                        <a:latin typeface="Cambria Math" panose="02040503050406030204" pitchFamily="18" charset="0"/>
                      </a:rPr>
                      <m:t>sigmoi</m:t>
                    </m:r>
                    <m:r>
                      <a:rPr lang="fr-FR" sz="2800" b="0" i="1" smtClean="0">
                        <a:solidFill>
                          <a:srgbClr val="123A61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fr-FR" sz="2800" b="0" i="1" smtClean="0">
                        <a:solidFill>
                          <a:srgbClr val="123A6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sz="2800" b="0" i="1" smtClean="0">
                        <a:solidFill>
                          <a:srgbClr val="123A61"/>
                        </a:solidFill>
                        <a:latin typeface="Cambria Math" panose="02040503050406030204" pitchFamily="18" charset="0"/>
                      </a:rPr>
                      <m:t>𝑃𝑜𝑡</m:t>
                    </m:r>
                    <m:r>
                      <a:rPr lang="fr-FR" sz="2800" b="0" i="1" smtClean="0">
                        <a:solidFill>
                          <a:srgbClr val="123A6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FR" sz="2800" dirty="0"/>
              </a:p>
            </p:txBody>
          </p:sp>
        </mc:Choice>
        <mc:Fallback xmlns="">
          <p:sp>
            <p:nvSpPr>
              <p:cNvPr id="92" name="Rectangle 9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614" y="6159259"/>
                <a:ext cx="3750468" cy="523220"/>
              </a:xfrm>
              <a:prstGeom prst="rect">
                <a:avLst/>
              </a:prstGeom>
              <a:blipFill rotWithShape="0">
                <a:blip r:embed="rId7"/>
                <a:stretch>
                  <a:fillRect l="-3252" t="-10465" b="-3255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3" name="Image 9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9380" y="4865018"/>
            <a:ext cx="1799154" cy="1093603"/>
          </a:xfrm>
          <a:prstGeom prst="rect">
            <a:avLst/>
          </a:prstGeom>
        </p:spPr>
      </p:pic>
      <p:sp>
        <p:nvSpPr>
          <p:cNvPr id="94" name="Rectangle 93"/>
          <p:cNvSpPr/>
          <p:nvPr/>
        </p:nvSpPr>
        <p:spPr>
          <a:xfrm>
            <a:off x="678948" y="4734108"/>
            <a:ext cx="37096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800" u="sng" dirty="0" err="1" smtClean="0">
                <a:solidFill>
                  <a:srgbClr val="123A61"/>
                </a:solidFill>
              </a:rPr>
              <a:t>Feed</a:t>
            </a:r>
            <a:r>
              <a:rPr lang="fr-FR" sz="2800" u="sng" dirty="0" smtClean="0">
                <a:solidFill>
                  <a:srgbClr val="123A61"/>
                </a:solidFill>
              </a:rPr>
              <a:t> </a:t>
            </a:r>
            <a:r>
              <a:rPr lang="fr-FR" sz="2800" u="sng" dirty="0" err="1" smtClean="0">
                <a:solidFill>
                  <a:srgbClr val="123A61"/>
                </a:solidFill>
              </a:rPr>
              <a:t>forward</a:t>
            </a:r>
            <a:endParaRPr lang="fr-FR" sz="2800" u="sng" dirty="0"/>
          </a:p>
        </p:txBody>
      </p:sp>
    </p:spTree>
    <p:extLst>
      <p:ext uri="{BB962C8B-B14F-4D97-AF65-F5344CB8AC3E}">
        <p14:creationId xmlns:p14="http://schemas.microsoft.com/office/powerpoint/2010/main" val="369663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e libre 3"/>
          <p:cNvSpPr/>
          <p:nvPr/>
        </p:nvSpPr>
        <p:spPr>
          <a:xfrm>
            <a:off x="-1" y="-18663"/>
            <a:ext cx="12198285" cy="1753386"/>
          </a:xfrm>
          <a:custGeom>
            <a:avLst/>
            <a:gdLst>
              <a:gd name="connsiteX0" fmla="*/ 0 w 12207712"/>
              <a:gd name="connsiteY0" fmla="*/ 0 h 1706252"/>
              <a:gd name="connsiteX1" fmla="*/ 12207712 w 12207712"/>
              <a:gd name="connsiteY1" fmla="*/ 0 h 1706252"/>
              <a:gd name="connsiteX2" fmla="*/ 12198285 w 12207712"/>
              <a:gd name="connsiteY2" fmla="*/ 688157 h 1706252"/>
              <a:gd name="connsiteX3" fmla="*/ 9427 w 12207712"/>
              <a:gd name="connsiteY3" fmla="*/ 1706252 h 1706252"/>
              <a:gd name="connsiteX4" fmla="*/ 0 w 12207712"/>
              <a:gd name="connsiteY4" fmla="*/ 0 h 1706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7712" h="1706252">
                <a:moveTo>
                  <a:pt x="0" y="0"/>
                </a:moveTo>
                <a:lnTo>
                  <a:pt x="12207712" y="0"/>
                </a:lnTo>
                <a:lnTo>
                  <a:pt x="12198285" y="688157"/>
                </a:lnTo>
                <a:lnTo>
                  <a:pt x="9427" y="1706252"/>
                </a:lnTo>
                <a:cubicBezTo>
                  <a:pt x="6285" y="1143786"/>
                  <a:pt x="3142" y="581320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59000">
                <a:srgbClr val="6DB0DD"/>
              </a:gs>
              <a:gs pos="94000">
                <a:srgbClr val="9657DB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Forme libre 4"/>
          <p:cNvSpPr/>
          <p:nvPr/>
        </p:nvSpPr>
        <p:spPr>
          <a:xfrm>
            <a:off x="10109508" y="6438507"/>
            <a:ext cx="2088777" cy="419493"/>
          </a:xfrm>
          <a:custGeom>
            <a:avLst/>
            <a:gdLst>
              <a:gd name="connsiteX0" fmla="*/ 0 w 2088777"/>
              <a:gd name="connsiteY0" fmla="*/ 573741 h 573741"/>
              <a:gd name="connsiteX1" fmla="*/ 2088777 w 2088777"/>
              <a:gd name="connsiteY1" fmla="*/ 573741 h 573741"/>
              <a:gd name="connsiteX2" fmla="*/ 2088777 w 2088777"/>
              <a:gd name="connsiteY2" fmla="*/ 0 h 573741"/>
              <a:gd name="connsiteX3" fmla="*/ 0 w 2088777"/>
              <a:gd name="connsiteY3" fmla="*/ 573741 h 573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8777" h="573741">
                <a:moveTo>
                  <a:pt x="0" y="573741"/>
                </a:moveTo>
                <a:lnTo>
                  <a:pt x="2088777" y="573741"/>
                </a:lnTo>
                <a:lnTo>
                  <a:pt x="2088777" y="0"/>
                </a:lnTo>
                <a:lnTo>
                  <a:pt x="0" y="573741"/>
                </a:ln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75000">
                <a:srgbClr val="6DB0DD"/>
              </a:gs>
              <a:gs pos="100000">
                <a:srgbClr val="BD85E3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Titre 1"/>
          <p:cNvSpPr>
            <a:spLocks noGrp="1"/>
          </p:cNvSpPr>
          <p:nvPr>
            <p:ph type="title"/>
          </p:nvPr>
        </p:nvSpPr>
        <p:spPr>
          <a:xfrm>
            <a:off x="160256" y="75414"/>
            <a:ext cx="10515600" cy="1325563"/>
          </a:xfrm>
          <a:noFill/>
        </p:spPr>
        <p:txBody>
          <a:bodyPr/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Solution 2 : réseau de convolution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11856720" y="6488668"/>
            <a:ext cx="294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1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95" name="Rectangle 94"/>
          <p:cNvSpPr/>
          <p:nvPr/>
        </p:nvSpPr>
        <p:spPr>
          <a:xfrm rot="16200000">
            <a:off x="2491540" y="2533975"/>
            <a:ext cx="1906292" cy="495946"/>
          </a:xfrm>
          <a:prstGeom prst="rect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rgbClr val="123A61"/>
                </a:solidFill>
              </a:rPr>
              <a:t>Convolution</a:t>
            </a:r>
            <a:endParaRPr lang="fr-FR" dirty="0">
              <a:solidFill>
                <a:srgbClr val="123A61"/>
              </a:solidFill>
            </a:endParaRPr>
          </a:p>
        </p:txBody>
      </p:sp>
      <p:sp>
        <p:nvSpPr>
          <p:cNvPr id="96" name="Rectangle 95"/>
          <p:cNvSpPr/>
          <p:nvPr/>
        </p:nvSpPr>
        <p:spPr>
          <a:xfrm rot="16200000">
            <a:off x="3258236" y="2533974"/>
            <a:ext cx="1906292" cy="495946"/>
          </a:xfrm>
          <a:prstGeom prst="rect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rgbClr val="123A61"/>
                </a:solidFill>
              </a:rPr>
              <a:t>Normalisation</a:t>
            </a:r>
            <a:endParaRPr lang="fr-FR" dirty="0">
              <a:solidFill>
                <a:srgbClr val="123A61"/>
              </a:solidFill>
            </a:endParaRPr>
          </a:p>
        </p:txBody>
      </p:sp>
      <p:sp>
        <p:nvSpPr>
          <p:cNvPr id="97" name="Rectangle 96"/>
          <p:cNvSpPr/>
          <p:nvPr/>
        </p:nvSpPr>
        <p:spPr>
          <a:xfrm rot="16200000">
            <a:off x="5577091" y="2533977"/>
            <a:ext cx="1906292" cy="495946"/>
          </a:xfrm>
          <a:prstGeom prst="rect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 smtClean="0">
                <a:solidFill>
                  <a:srgbClr val="123A61"/>
                </a:solidFill>
              </a:rPr>
              <a:t>Pooling</a:t>
            </a:r>
            <a:endParaRPr lang="fr-FR" dirty="0">
              <a:solidFill>
                <a:srgbClr val="123A61"/>
              </a:solidFill>
            </a:endParaRPr>
          </a:p>
        </p:txBody>
      </p:sp>
      <p:sp>
        <p:nvSpPr>
          <p:cNvPr id="98" name="Rectangle 97"/>
          <p:cNvSpPr/>
          <p:nvPr/>
        </p:nvSpPr>
        <p:spPr>
          <a:xfrm rot="16200000">
            <a:off x="4034316" y="2533978"/>
            <a:ext cx="1906292" cy="495946"/>
          </a:xfrm>
          <a:prstGeom prst="rect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rgbClr val="123A61"/>
                </a:solidFill>
              </a:rPr>
              <a:t>Convolution</a:t>
            </a:r>
            <a:endParaRPr lang="fr-FR" dirty="0">
              <a:solidFill>
                <a:srgbClr val="123A61"/>
              </a:solidFill>
            </a:endParaRPr>
          </a:p>
        </p:txBody>
      </p:sp>
      <p:sp>
        <p:nvSpPr>
          <p:cNvPr id="99" name="Rectangle 98"/>
          <p:cNvSpPr/>
          <p:nvPr/>
        </p:nvSpPr>
        <p:spPr>
          <a:xfrm rot="16200000">
            <a:off x="4801012" y="2533977"/>
            <a:ext cx="1906292" cy="495946"/>
          </a:xfrm>
          <a:prstGeom prst="rect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rgbClr val="123A61"/>
                </a:solidFill>
              </a:rPr>
              <a:t>Normalisation</a:t>
            </a:r>
            <a:endParaRPr lang="fr-FR" dirty="0">
              <a:solidFill>
                <a:srgbClr val="123A61"/>
              </a:solidFill>
            </a:endParaRPr>
          </a:p>
        </p:txBody>
      </p:sp>
      <p:sp>
        <p:nvSpPr>
          <p:cNvPr id="100" name="Rectangle 99"/>
          <p:cNvSpPr/>
          <p:nvPr/>
        </p:nvSpPr>
        <p:spPr>
          <a:xfrm rot="16200000">
            <a:off x="6387229" y="2533974"/>
            <a:ext cx="1906292" cy="495946"/>
          </a:xfrm>
          <a:prstGeom prst="rect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rgbClr val="123A61"/>
                </a:solidFill>
              </a:rPr>
              <a:t>Convolution</a:t>
            </a:r>
            <a:endParaRPr lang="fr-FR" dirty="0">
              <a:solidFill>
                <a:srgbClr val="123A61"/>
              </a:solidFill>
            </a:endParaRPr>
          </a:p>
        </p:txBody>
      </p:sp>
      <p:sp>
        <p:nvSpPr>
          <p:cNvPr id="101" name="Rectangle 100"/>
          <p:cNvSpPr/>
          <p:nvPr/>
        </p:nvSpPr>
        <p:spPr>
          <a:xfrm rot="16200000">
            <a:off x="7153925" y="2533973"/>
            <a:ext cx="1906292" cy="495946"/>
          </a:xfrm>
          <a:prstGeom prst="rect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rgbClr val="123A61"/>
                </a:solidFill>
              </a:rPr>
              <a:t>Normalisation</a:t>
            </a:r>
            <a:endParaRPr lang="fr-FR" dirty="0">
              <a:solidFill>
                <a:srgbClr val="123A61"/>
              </a:solidFill>
            </a:endParaRPr>
          </a:p>
        </p:txBody>
      </p:sp>
      <p:sp>
        <p:nvSpPr>
          <p:cNvPr id="102" name="Rectangle 101"/>
          <p:cNvSpPr/>
          <p:nvPr/>
        </p:nvSpPr>
        <p:spPr>
          <a:xfrm rot="16200000">
            <a:off x="7920621" y="2533978"/>
            <a:ext cx="1906292" cy="495946"/>
          </a:xfrm>
          <a:prstGeom prst="rect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 smtClean="0">
                <a:solidFill>
                  <a:srgbClr val="123A61"/>
                </a:solidFill>
              </a:rPr>
              <a:t>Pooling</a:t>
            </a:r>
            <a:endParaRPr lang="fr-FR" dirty="0">
              <a:solidFill>
                <a:srgbClr val="123A61"/>
              </a:solidFill>
            </a:endParaRPr>
          </a:p>
        </p:txBody>
      </p:sp>
      <p:sp>
        <p:nvSpPr>
          <p:cNvPr id="103" name="Rectangle 102"/>
          <p:cNvSpPr/>
          <p:nvPr/>
        </p:nvSpPr>
        <p:spPr>
          <a:xfrm>
            <a:off x="1910353" y="2274378"/>
            <a:ext cx="1022889" cy="1015139"/>
          </a:xfrm>
          <a:prstGeom prst="rect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rgbClr val="123A61"/>
                </a:solidFill>
              </a:rPr>
              <a:t>Image</a:t>
            </a:r>
            <a:endParaRPr lang="fr-FR" dirty="0">
              <a:solidFill>
                <a:srgbClr val="123A61"/>
              </a:solidFill>
            </a:endParaRPr>
          </a:p>
        </p:txBody>
      </p:sp>
      <p:sp>
        <p:nvSpPr>
          <p:cNvPr id="104" name="Ellipse 103"/>
          <p:cNvSpPr/>
          <p:nvPr/>
        </p:nvSpPr>
        <p:spPr>
          <a:xfrm>
            <a:off x="9481276" y="1987660"/>
            <a:ext cx="201478" cy="209227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5" name="Ellipse 104"/>
          <p:cNvSpPr/>
          <p:nvPr/>
        </p:nvSpPr>
        <p:spPr>
          <a:xfrm>
            <a:off x="9481276" y="2263303"/>
            <a:ext cx="201478" cy="209227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6" name="Ellipse 105"/>
          <p:cNvSpPr/>
          <p:nvPr/>
        </p:nvSpPr>
        <p:spPr>
          <a:xfrm>
            <a:off x="9481276" y="2561018"/>
            <a:ext cx="201478" cy="209227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7" name="Ellipse 106"/>
          <p:cNvSpPr/>
          <p:nvPr/>
        </p:nvSpPr>
        <p:spPr>
          <a:xfrm>
            <a:off x="9481276" y="2836661"/>
            <a:ext cx="201478" cy="209227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8" name="Ellipse 107"/>
          <p:cNvSpPr/>
          <p:nvPr/>
        </p:nvSpPr>
        <p:spPr>
          <a:xfrm>
            <a:off x="9481276" y="3132225"/>
            <a:ext cx="201478" cy="209227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9" name="Ellipse 108"/>
          <p:cNvSpPr/>
          <p:nvPr/>
        </p:nvSpPr>
        <p:spPr>
          <a:xfrm>
            <a:off x="9481276" y="3407868"/>
            <a:ext cx="201478" cy="209227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0" name="Ellipse 109"/>
          <p:cNvSpPr/>
          <p:nvPr/>
        </p:nvSpPr>
        <p:spPr>
          <a:xfrm>
            <a:off x="10260789" y="2455988"/>
            <a:ext cx="201478" cy="209227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1" name="Ellipse 110"/>
          <p:cNvSpPr/>
          <p:nvPr/>
        </p:nvSpPr>
        <p:spPr>
          <a:xfrm>
            <a:off x="10260789" y="2921645"/>
            <a:ext cx="201478" cy="209227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12" name="Connecteur droit 111"/>
          <p:cNvCxnSpPr>
            <a:stCxn id="104" idx="6"/>
            <a:endCxn id="110" idx="2"/>
          </p:cNvCxnSpPr>
          <p:nvPr/>
        </p:nvCxnSpPr>
        <p:spPr>
          <a:xfrm>
            <a:off x="9682754" y="2092274"/>
            <a:ext cx="578035" cy="468328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Connecteur droit 112"/>
          <p:cNvCxnSpPr>
            <a:stCxn id="104" idx="6"/>
            <a:endCxn id="111" idx="2"/>
          </p:cNvCxnSpPr>
          <p:nvPr/>
        </p:nvCxnSpPr>
        <p:spPr>
          <a:xfrm>
            <a:off x="9682754" y="2092274"/>
            <a:ext cx="578035" cy="933985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Connecteur droit 113"/>
          <p:cNvCxnSpPr>
            <a:stCxn id="105" idx="6"/>
            <a:endCxn id="110" idx="2"/>
          </p:cNvCxnSpPr>
          <p:nvPr/>
        </p:nvCxnSpPr>
        <p:spPr>
          <a:xfrm>
            <a:off x="9682754" y="2367917"/>
            <a:ext cx="578035" cy="192685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Connecteur droit 114"/>
          <p:cNvCxnSpPr>
            <a:stCxn id="105" idx="6"/>
            <a:endCxn id="111" idx="2"/>
          </p:cNvCxnSpPr>
          <p:nvPr/>
        </p:nvCxnSpPr>
        <p:spPr>
          <a:xfrm>
            <a:off x="9682754" y="2367917"/>
            <a:ext cx="578035" cy="658342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6" name="Connecteur droit 115"/>
          <p:cNvCxnSpPr>
            <a:stCxn id="106" idx="6"/>
            <a:endCxn id="110" idx="2"/>
          </p:cNvCxnSpPr>
          <p:nvPr/>
        </p:nvCxnSpPr>
        <p:spPr>
          <a:xfrm flipV="1">
            <a:off x="9682754" y="2560602"/>
            <a:ext cx="578035" cy="105030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Connecteur droit 116"/>
          <p:cNvCxnSpPr>
            <a:stCxn id="106" idx="6"/>
            <a:endCxn id="111" idx="2"/>
          </p:cNvCxnSpPr>
          <p:nvPr/>
        </p:nvCxnSpPr>
        <p:spPr>
          <a:xfrm>
            <a:off x="9682754" y="2665632"/>
            <a:ext cx="578035" cy="360627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" name="Connecteur droit 117"/>
          <p:cNvCxnSpPr>
            <a:stCxn id="107" idx="6"/>
            <a:endCxn id="110" idx="2"/>
          </p:cNvCxnSpPr>
          <p:nvPr/>
        </p:nvCxnSpPr>
        <p:spPr>
          <a:xfrm flipV="1">
            <a:off x="9682754" y="2560602"/>
            <a:ext cx="578035" cy="380673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" name="Connecteur droit 118"/>
          <p:cNvCxnSpPr>
            <a:stCxn id="107" idx="6"/>
            <a:endCxn id="111" idx="2"/>
          </p:cNvCxnSpPr>
          <p:nvPr/>
        </p:nvCxnSpPr>
        <p:spPr>
          <a:xfrm>
            <a:off x="9682754" y="2941275"/>
            <a:ext cx="578035" cy="84984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Connecteur droit 119"/>
          <p:cNvCxnSpPr>
            <a:stCxn id="108" idx="6"/>
            <a:endCxn id="111" idx="2"/>
          </p:cNvCxnSpPr>
          <p:nvPr/>
        </p:nvCxnSpPr>
        <p:spPr>
          <a:xfrm flipV="1">
            <a:off x="9682754" y="3026259"/>
            <a:ext cx="578035" cy="210580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Connecteur droit 120"/>
          <p:cNvCxnSpPr>
            <a:stCxn id="108" idx="6"/>
            <a:endCxn id="110" idx="2"/>
          </p:cNvCxnSpPr>
          <p:nvPr/>
        </p:nvCxnSpPr>
        <p:spPr>
          <a:xfrm flipV="1">
            <a:off x="9682754" y="2560602"/>
            <a:ext cx="578035" cy="676237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Connecteur droit 121"/>
          <p:cNvCxnSpPr>
            <a:stCxn id="109" idx="6"/>
            <a:endCxn id="110" idx="2"/>
          </p:cNvCxnSpPr>
          <p:nvPr/>
        </p:nvCxnSpPr>
        <p:spPr>
          <a:xfrm flipV="1">
            <a:off x="9682754" y="2560602"/>
            <a:ext cx="578035" cy="951880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Connecteur droit 122"/>
          <p:cNvCxnSpPr>
            <a:stCxn id="109" idx="6"/>
            <a:endCxn id="111" idx="2"/>
          </p:cNvCxnSpPr>
          <p:nvPr/>
        </p:nvCxnSpPr>
        <p:spPr>
          <a:xfrm flipV="1">
            <a:off x="9682754" y="3026259"/>
            <a:ext cx="578035" cy="486223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Connecteur droit avec flèche 123"/>
          <p:cNvCxnSpPr>
            <a:stCxn id="103" idx="3"/>
            <a:endCxn id="95" idx="0"/>
          </p:cNvCxnSpPr>
          <p:nvPr/>
        </p:nvCxnSpPr>
        <p:spPr>
          <a:xfrm>
            <a:off x="2933242" y="2781948"/>
            <a:ext cx="26347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Connecteur droit avec flèche 124"/>
          <p:cNvCxnSpPr>
            <a:stCxn id="95" idx="2"/>
            <a:endCxn id="96" idx="0"/>
          </p:cNvCxnSpPr>
          <p:nvPr/>
        </p:nvCxnSpPr>
        <p:spPr>
          <a:xfrm flipV="1">
            <a:off x="3692659" y="2781947"/>
            <a:ext cx="270750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Connecteur droit avec flèche 125"/>
          <p:cNvCxnSpPr>
            <a:stCxn id="96" idx="2"/>
            <a:endCxn id="98" idx="0"/>
          </p:cNvCxnSpPr>
          <p:nvPr/>
        </p:nvCxnSpPr>
        <p:spPr>
          <a:xfrm>
            <a:off x="4459355" y="2781947"/>
            <a:ext cx="280134" cy="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Connecteur droit avec flèche 126"/>
          <p:cNvCxnSpPr>
            <a:stCxn id="98" idx="2"/>
            <a:endCxn id="99" idx="0"/>
          </p:cNvCxnSpPr>
          <p:nvPr/>
        </p:nvCxnSpPr>
        <p:spPr>
          <a:xfrm flipV="1">
            <a:off x="5235435" y="2781950"/>
            <a:ext cx="270750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Connecteur droit avec flèche 127"/>
          <p:cNvCxnSpPr>
            <a:stCxn id="99" idx="2"/>
            <a:endCxn id="97" idx="0"/>
          </p:cNvCxnSpPr>
          <p:nvPr/>
        </p:nvCxnSpPr>
        <p:spPr>
          <a:xfrm>
            <a:off x="6002131" y="2781950"/>
            <a:ext cx="28013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Connecteur droit avec flèche 128"/>
          <p:cNvCxnSpPr>
            <a:stCxn id="97" idx="2"/>
            <a:endCxn id="100" idx="0"/>
          </p:cNvCxnSpPr>
          <p:nvPr/>
        </p:nvCxnSpPr>
        <p:spPr>
          <a:xfrm flipV="1">
            <a:off x="6778210" y="2781947"/>
            <a:ext cx="314192" cy="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Connecteur droit avec flèche 129"/>
          <p:cNvCxnSpPr>
            <a:stCxn id="100" idx="2"/>
            <a:endCxn id="101" idx="0"/>
          </p:cNvCxnSpPr>
          <p:nvPr/>
        </p:nvCxnSpPr>
        <p:spPr>
          <a:xfrm flipV="1">
            <a:off x="7588348" y="2781946"/>
            <a:ext cx="270750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Connecteur droit avec flèche 130"/>
          <p:cNvCxnSpPr>
            <a:stCxn id="101" idx="2"/>
            <a:endCxn id="102" idx="0"/>
          </p:cNvCxnSpPr>
          <p:nvPr/>
        </p:nvCxnSpPr>
        <p:spPr>
          <a:xfrm>
            <a:off x="8355044" y="2781946"/>
            <a:ext cx="270750" cy="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2" name="Connecteur droit avec flèche 131"/>
          <p:cNvCxnSpPr>
            <a:stCxn id="103" idx="3"/>
          </p:cNvCxnSpPr>
          <p:nvPr/>
        </p:nvCxnSpPr>
        <p:spPr>
          <a:xfrm flipV="1">
            <a:off x="2933242" y="2464259"/>
            <a:ext cx="263470" cy="31768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3" name="Connecteur droit avec flèche 132"/>
          <p:cNvCxnSpPr>
            <a:stCxn id="103" idx="3"/>
          </p:cNvCxnSpPr>
          <p:nvPr/>
        </p:nvCxnSpPr>
        <p:spPr>
          <a:xfrm>
            <a:off x="2933242" y="2781948"/>
            <a:ext cx="262465" cy="3502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" name="Connecteur droit avec flèche 133"/>
          <p:cNvCxnSpPr>
            <a:stCxn id="103" idx="3"/>
          </p:cNvCxnSpPr>
          <p:nvPr/>
        </p:nvCxnSpPr>
        <p:spPr>
          <a:xfrm flipV="1">
            <a:off x="2933242" y="1914490"/>
            <a:ext cx="262465" cy="86745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5" name="Connecteur droit avec flèche 134"/>
          <p:cNvCxnSpPr>
            <a:stCxn id="103" idx="3"/>
          </p:cNvCxnSpPr>
          <p:nvPr/>
        </p:nvCxnSpPr>
        <p:spPr>
          <a:xfrm>
            <a:off x="2933242" y="2781948"/>
            <a:ext cx="262465" cy="83128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6" name="Connecteur droit avec flèche 135"/>
          <p:cNvCxnSpPr>
            <a:endCxn id="104" idx="2"/>
          </p:cNvCxnSpPr>
          <p:nvPr/>
        </p:nvCxnSpPr>
        <p:spPr>
          <a:xfrm>
            <a:off x="9128048" y="2089688"/>
            <a:ext cx="353228" cy="258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7" name="Connecteur droit avec flèche 136"/>
          <p:cNvCxnSpPr>
            <a:endCxn id="105" idx="2"/>
          </p:cNvCxnSpPr>
          <p:nvPr/>
        </p:nvCxnSpPr>
        <p:spPr>
          <a:xfrm flipV="1">
            <a:off x="9121741" y="2367917"/>
            <a:ext cx="359535" cy="4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8" name="Connecteur droit avec flèche 137"/>
          <p:cNvCxnSpPr>
            <a:endCxn id="106" idx="2"/>
          </p:cNvCxnSpPr>
          <p:nvPr/>
        </p:nvCxnSpPr>
        <p:spPr>
          <a:xfrm>
            <a:off x="9121741" y="2665215"/>
            <a:ext cx="359535" cy="41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" name="Connecteur droit avec flèche 138"/>
          <p:cNvCxnSpPr>
            <a:endCxn id="107" idx="2"/>
          </p:cNvCxnSpPr>
          <p:nvPr/>
        </p:nvCxnSpPr>
        <p:spPr>
          <a:xfrm>
            <a:off x="9128048" y="2941275"/>
            <a:ext cx="35322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0" name="Connecteur droit avec flèche 139"/>
          <p:cNvCxnSpPr>
            <a:endCxn id="108" idx="2"/>
          </p:cNvCxnSpPr>
          <p:nvPr/>
        </p:nvCxnSpPr>
        <p:spPr>
          <a:xfrm>
            <a:off x="9121741" y="3236838"/>
            <a:ext cx="359535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1" name="Connecteur droit avec flèche 140"/>
          <p:cNvCxnSpPr>
            <a:endCxn id="109" idx="2"/>
          </p:cNvCxnSpPr>
          <p:nvPr/>
        </p:nvCxnSpPr>
        <p:spPr>
          <a:xfrm>
            <a:off x="9128048" y="3512482"/>
            <a:ext cx="35322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2" name="Image 14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9344" y="4234758"/>
            <a:ext cx="8905840" cy="1863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241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e libre 3"/>
          <p:cNvSpPr/>
          <p:nvPr/>
        </p:nvSpPr>
        <p:spPr>
          <a:xfrm>
            <a:off x="-1" y="-9427"/>
            <a:ext cx="12198285" cy="1753386"/>
          </a:xfrm>
          <a:custGeom>
            <a:avLst/>
            <a:gdLst>
              <a:gd name="connsiteX0" fmla="*/ 0 w 12207712"/>
              <a:gd name="connsiteY0" fmla="*/ 0 h 1706252"/>
              <a:gd name="connsiteX1" fmla="*/ 12207712 w 12207712"/>
              <a:gd name="connsiteY1" fmla="*/ 0 h 1706252"/>
              <a:gd name="connsiteX2" fmla="*/ 12198285 w 12207712"/>
              <a:gd name="connsiteY2" fmla="*/ 688157 h 1706252"/>
              <a:gd name="connsiteX3" fmla="*/ 9427 w 12207712"/>
              <a:gd name="connsiteY3" fmla="*/ 1706252 h 1706252"/>
              <a:gd name="connsiteX4" fmla="*/ 0 w 12207712"/>
              <a:gd name="connsiteY4" fmla="*/ 0 h 1706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7712" h="1706252">
                <a:moveTo>
                  <a:pt x="0" y="0"/>
                </a:moveTo>
                <a:lnTo>
                  <a:pt x="12207712" y="0"/>
                </a:lnTo>
                <a:lnTo>
                  <a:pt x="12198285" y="688157"/>
                </a:lnTo>
                <a:lnTo>
                  <a:pt x="9427" y="1706252"/>
                </a:lnTo>
                <a:cubicBezTo>
                  <a:pt x="6285" y="1143786"/>
                  <a:pt x="3142" y="581320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59000">
                <a:srgbClr val="6DB0DD"/>
              </a:gs>
              <a:gs pos="94000">
                <a:srgbClr val="9657DB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Forme libre 4"/>
          <p:cNvSpPr/>
          <p:nvPr/>
        </p:nvSpPr>
        <p:spPr>
          <a:xfrm>
            <a:off x="10109508" y="6438507"/>
            <a:ext cx="2088777" cy="419493"/>
          </a:xfrm>
          <a:custGeom>
            <a:avLst/>
            <a:gdLst>
              <a:gd name="connsiteX0" fmla="*/ 0 w 2088777"/>
              <a:gd name="connsiteY0" fmla="*/ 573741 h 573741"/>
              <a:gd name="connsiteX1" fmla="*/ 2088777 w 2088777"/>
              <a:gd name="connsiteY1" fmla="*/ 573741 h 573741"/>
              <a:gd name="connsiteX2" fmla="*/ 2088777 w 2088777"/>
              <a:gd name="connsiteY2" fmla="*/ 0 h 573741"/>
              <a:gd name="connsiteX3" fmla="*/ 0 w 2088777"/>
              <a:gd name="connsiteY3" fmla="*/ 573741 h 573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8777" h="573741">
                <a:moveTo>
                  <a:pt x="0" y="573741"/>
                </a:moveTo>
                <a:lnTo>
                  <a:pt x="2088777" y="573741"/>
                </a:lnTo>
                <a:lnTo>
                  <a:pt x="2088777" y="0"/>
                </a:lnTo>
                <a:lnTo>
                  <a:pt x="0" y="573741"/>
                </a:ln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75000">
                <a:srgbClr val="6DB0DD"/>
              </a:gs>
              <a:gs pos="100000">
                <a:srgbClr val="BD85E3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Titre 1"/>
          <p:cNvSpPr>
            <a:spLocks noGrp="1"/>
          </p:cNvSpPr>
          <p:nvPr>
            <p:ph type="title"/>
          </p:nvPr>
        </p:nvSpPr>
        <p:spPr>
          <a:xfrm>
            <a:off x="160256" y="75414"/>
            <a:ext cx="10515600" cy="1325563"/>
          </a:xfrm>
          <a:noFill/>
        </p:spPr>
        <p:txBody>
          <a:bodyPr/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Architecture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11856720" y="6488668"/>
            <a:ext cx="294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1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8" name="Rectangle à coins arrondis 7"/>
          <p:cNvSpPr/>
          <p:nvPr/>
        </p:nvSpPr>
        <p:spPr>
          <a:xfrm>
            <a:off x="801277" y="2323707"/>
            <a:ext cx="4270343" cy="4232635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à coins arrondis 8"/>
          <p:cNvSpPr/>
          <p:nvPr/>
        </p:nvSpPr>
        <p:spPr>
          <a:xfrm>
            <a:off x="7005685" y="2323706"/>
            <a:ext cx="4270343" cy="4232635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ZoneTexte 9"/>
          <p:cNvSpPr txBox="1"/>
          <p:nvPr/>
        </p:nvSpPr>
        <p:spPr>
          <a:xfrm>
            <a:off x="2247798" y="1677375"/>
            <a:ext cx="13773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 smtClean="0">
                <a:latin typeface="Product Sans" panose="020B0403030502040203" pitchFamily="34" charset="0"/>
              </a:rPr>
              <a:t>Client</a:t>
            </a:r>
            <a:endParaRPr lang="fr-FR" sz="3600" dirty="0">
              <a:latin typeface="Product Sans" panose="020B0403030502040203" pitchFamily="34" charset="0"/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8266257" y="1677374"/>
            <a:ext cx="17491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 smtClean="0">
                <a:latin typeface="Product Sans" panose="020B0403030502040203" pitchFamily="34" charset="0"/>
              </a:rPr>
              <a:t>Serveur</a:t>
            </a:r>
            <a:endParaRPr lang="fr-FR" sz="3600" dirty="0">
              <a:latin typeface="Product Sans" panose="020B0403030502040203" pitchFamily="34" charset="0"/>
            </a:endParaRPr>
          </a:p>
        </p:txBody>
      </p:sp>
      <p:sp>
        <p:nvSpPr>
          <p:cNvPr id="12" name="Rectangle à coins arrondis 11"/>
          <p:cNvSpPr/>
          <p:nvPr/>
        </p:nvSpPr>
        <p:spPr>
          <a:xfrm>
            <a:off x="2837959" y="3841421"/>
            <a:ext cx="1574277" cy="1197204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smtClean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Code C</a:t>
            </a:r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3" name="Rectangle à coins arrondis 12"/>
          <p:cNvSpPr/>
          <p:nvPr/>
        </p:nvSpPr>
        <p:spPr>
          <a:xfrm>
            <a:off x="7665068" y="3841421"/>
            <a:ext cx="1574277" cy="1197204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Code C</a:t>
            </a:r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4" name="Cylindre 13"/>
          <p:cNvSpPr/>
          <p:nvPr/>
        </p:nvSpPr>
        <p:spPr>
          <a:xfrm>
            <a:off x="9766169" y="2705493"/>
            <a:ext cx="1013067" cy="1338606"/>
          </a:xfrm>
          <a:prstGeom prst="can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BDD</a:t>
            </a:r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5" name="Rectangle à coins arrondis 14"/>
          <p:cNvSpPr/>
          <p:nvPr/>
        </p:nvSpPr>
        <p:spPr>
          <a:xfrm>
            <a:off x="7835289" y="5453714"/>
            <a:ext cx="1233835" cy="970964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Python</a:t>
            </a:r>
          </a:p>
          <a:p>
            <a:pPr algn="ctr"/>
            <a:endParaRPr lang="fr-FR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6" name="Rectangle à coins arrondis 15"/>
          <p:cNvSpPr/>
          <p:nvPr/>
        </p:nvSpPr>
        <p:spPr>
          <a:xfrm>
            <a:off x="3016022" y="5490952"/>
            <a:ext cx="1233835" cy="970964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Python</a:t>
            </a:r>
          </a:p>
          <a:p>
            <a:pPr algn="ctr"/>
            <a:endParaRPr lang="fr-FR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7" name="Rectangle à coins arrondis 16"/>
          <p:cNvSpPr/>
          <p:nvPr/>
        </p:nvSpPr>
        <p:spPr>
          <a:xfrm>
            <a:off x="1329179" y="2969443"/>
            <a:ext cx="1197205" cy="87197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JavaScript</a:t>
            </a:r>
          </a:p>
          <a:p>
            <a:pPr algn="ctr"/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8" name="Image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1824" y="3997460"/>
            <a:ext cx="307261" cy="307261"/>
          </a:xfrm>
          <a:prstGeom prst="rect">
            <a:avLst/>
          </a:prstGeom>
        </p:spPr>
      </p:pic>
      <p:sp>
        <p:nvSpPr>
          <p:cNvPr id="19" name="Ellipse 18"/>
          <p:cNvSpPr/>
          <p:nvPr/>
        </p:nvSpPr>
        <p:spPr>
          <a:xfrm>
            <a:off x="3326238" y="5924627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Ellipse 19"/>
          <p:cNvSpPr/>
          <p:nvPr/>
        </p:nvSpPr>
        <p:spPr>
          <a:xfrm>
            <a:off x="3326237" y="6029029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Ellipse 20"/>
          <p:cNvSpPr/>
          <p:nvPr/>
        </p:nvSpPr>
        <p:spPr>
          <a:xfrm>
            <a:off x="3326237" y="612964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Ellipse 21"/>
          <p:cNvSpPr/>
          <p:nvPr/>
        </p:nvSpPr>
        <p:spPr>
          <a:xfrm>
            <a:off x="3326237" y="623025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Ellipse 22"/>
          <p:cNvSpPr/>
          <p:nvPr/>
        </p:nvSpPr>
        <p:spPr>
          <a:xfrm>
            <a:off x="3893928" y="5924627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Ellipse 23"/>
          <p:cNvSpPr/>
          <p:nvPr/>
        </p:nvSpPr>
        <p:spPr>
          <a:xfrm>
            <a:off x="3893927" y="6029029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Ellipse 24"/>
          <p:cNvSpPr/>
          <p:nvPr/>
        </p:nvSpPr>
        <p:spPr>
          <a:xfrm>
            <a:off x="3893927" y="612964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Ellipse 25"/>
          <p:cNvSpPr/>
          <p:nvPr/>
        </p:nvSpPr>
        <p:spPr>
          <a:xfrm>
            <a:off x="3893927" y="623025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Ellipse 26"/>
          <p:cNvSpPr/>
          <p:nvPr/>
        </p:nvSpPr>
        <p:spPr>
          <a:xfrm>
            <a:off x="3610082" y="598641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Ellipse 27"/>
          <p:cNvSpPr/>
          <p:nvPr/>
        </p:nvSpPr>
        <p:spPr>
          <a:xfrm>
            <a:off x="3610081" y="609081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Ellipse 28"/>
          <p:cNvSpPr/>
          <p:nvPr/>
        </p:nvSpPr>
        <p:spPr>
          <a:xfrm>
            <a:off x="3610081" y="6191423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2" name="Connecteur droit 31"/>
          <p:cNvCxnSpPr>
            <a:stCxn id="19" idx="6"/>
            <a:endCxn id="27" idx="2"/>
          </p:cNvCxnSpPr>
          <p:nvPr/>
        </p:nvCxnSpPr>
        <p:spPr>
          <a:xfrm>
            <a:off x="3371957" y="5947487"/>
            <a:ext cx="238125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33"/>
          <p:cNvCxnSpPr>
            <a:stCxn id="19" idx="6"/>
            <a:endCxn id="28" idx="2"/>
          </p:cNvCxnSpPr>
          <p:nvPr/>
        </p:nvCxnSpPr>
        <p:spPr>
          <a:xfrm>
            <a:off x="3371957" y="5947487"/>
            <a:ext cx="238124" cy="1661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36"/>
          <p:cNvCxnSpPr>
            <a:stCxn id="19" idx="6"/>
            <a:endCxn id="29" idx="2"/>
          </p:cNvCxnSpPr>
          <p:nvPr/>
        </p:nvCxnSpPr>
        <p:spPr>
          <a:xfrm>
            <a:off x="3371957" y="5947487"/>
            <a:ext cx="238124" cy="2667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39"/>
          <p:cNvCxnSpPr>
            <a:stCxn id="20" idx="6"/>
            <a:endCxn id="27" idx="2"/>
          </p:cNvCxnSpPr>
          <p:nvPr/>
        </p:nvCxnSpPr>
        <p:spPr>
          <a:xfrm flipV="1">
            <a:off x="3371956" y="6009270"/>
            <a:ext cx="238126" cy="426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42"/>
          <p:cNvCxnSpPr>
            <a:stCxn id="20" idx="6"/>
            <a:endCxn id="28" idx="2"/>
          </p:cNvCxnSpPr>
          <p:nvPr/>
        </p:nvCxnSpPr>
        <p:spPr>
          <a:xfrm>
            <a:off x="3371956" y="6051889"/>
            <a:ext cx="238125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eur droit 45"/>
          <p:cNvCxnSpPr>
            <a:stCxn id="20" idx="6"/>
            <a:endCxn id="29" idx="2"/>
          </p:cNvCxnSpPr>
          <p:nvPr/>
        </p:nvCxnSpPr>
        <p:spPr>
          <a:xfrm>
            <a:off x="3371956" y="6051889"/>
            <a:ext cx="238125" cy="1623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droit 48"/>
          <p:cNvCxnSpPr>
            <a:stCxn id="21" idx="6"/>
            <a:endCxn id="27" idx="2"/>
          </p:cNvCxnSpPr>
          <p:nvPr/>
        </p:nvCxnSpPr>
        <p:spPr>
          <a:xfrm flipV="1">
            <a:off x="3371956" y="6009270"/>
            <a:ext cx="238126" cy="1432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eur droit 51"/>
          <p:cNvCxnSpPr>
            <a:stCxn id="21" idx="6"/>
            <a:endCxn id="28" idx="2"/>
          </p:cNvCxnSpPr>
          <p:nvPr/>
        </p:nvCxnSpPr>
        <p:spPr>
          <a:xfrm flipV="1">
            <a:off x="3371956" y="6113672"/>
            <a:ext cx="238125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eur droit 54"/>
          <p:cNvCxnSpPr>
            <a:stCxn id="21" idx="6"/>
            <a:endCxn id="29" idx="2"/>
          </p:cNvCxnSpPr>
          <p:nvPr/>
        </p:nvCxnSpPr>
        <p:spPr>
          <a:xfrm>
            <a:off x="3371956" y="6152500"/>
            <a:ext cx="238125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eur droit 57"/>
          <p:cNvCxnSpPr>
            <a:stCxn id="22" idx="6"/>
            <a:endCxn id="27" idx="2"/>
          </p:cNvCxnSpPr>
          <p:nvPr/>
        </p:nvCxnSpPr>
        <p:spPr>
          <a:xfrm flipV="1">
            <a:off x="3371956" y="6009270"/>
            <a:ext cx="238126" cy="2438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 droit 62"/>
          <p:cNvCxnSpPr>
            <a:stCxn id="22" idx="6"/>
          </p:cNvCxnSpPr>
          <p:nvPr/>
        </p:nvCxnSpPr>
        <p:spPr>
          <a:xfrm flipV="1">
            <a:off x="3371956" y="6113672"/>
            <a:ext cx="238125" cy="1394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eur droit 65"/>
          <p:cNvCxnSpPr>
            <a:stCxn id="22" idx="6"/>
            <a:endCxn id="29" idx="2"/>
          </p:cNvCxnSpPr>
          <p:nvPr/>
        </p:nvCxnSpPr>
        <p:spPr>
          <a:xfrm flipV="1">
            <a:off x="3371956" y="6214283"/>
            <a:ext cx="238125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eur droit 68"/>
          <p:cNvCxnSpPr>
            <a:endCxn id="23" idx="2"/>
          </p:cNvCxnSpPr>
          <p:nvPr/>
        </p:nvCxnSpPr>
        <p:spPr>
          <a:xfrm flipV="1">
            <a:off x="3655800" y="5947487"/>
            <a:ext cx="238128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eur droit 71"/>
          <p:cNvCxnSpPr>
            <a:stCxn id="27" idx="6"/>
          </p:cNvCxnSpPr>
          <p:nvPr/>
        </p:nvCxnSpPr>
        <p:spPr>
          <a:xfrm>
            <a:off x="3655801" y="6009270"/>
            <a:ext cx="238126" cy="426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eur droit 74"/>
          <p:cNvCxnSpPr/>
          <p:nvPr/>
        </p:nvCxnSpPr>
        <p:spPr>
          <a:xfrm>
            <a:off x="3655800" y="6009270"/>
            <a:ext cx="238127" cy="1432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cteur droit 77"/>
          <p:cNvCxnSpPr>
            <a:endCxn id="26" idx="2"/>
          </p:cNvCxnSpPr>
          <p:nvPr/>
        </p:nvCxnSpPr>
        <p:spPr>
          <a:xfrm>
            <a:off x="3655800" y="6009270"/>
            <a:ext cx="238127" cy="2438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necteur droit 80"/>
          <p:cNvCxnSpPr>
            <a:stCxn id="28" idx="6"/>
            <a:endCxn id="23" idx="2"/>
          </p:cNvCxnSpPr>
          <p:nvPr/>
        </p:nvCxnSpPr>
        <p:spPr>
          <a:xfrm flipV="1">
            <a:off x="3655800" y="5947487"/>
            <a:ext cx="238128" cy="1661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necteur droit 83"/>
          <p:cNvCxnSpPr>
            <a:stCxn id="28" idx="6"/>
            <a:endCxn id="24" idx="2"/>
          </p:cNvCxnSpPr>
          <p:nvPr/>
        </p:nvCxnSpPr>
        <p:spPr>
          <a:xfrm flipV="1">
            <a:off x="3655800" y="6051889"/>
            <a:ext cx="238127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cteur droit 87"/>
          <p:cNvCxnSpPr>
            <a:stCxn id="28" idx="6"/>
            <a:endCxn id="25" idx="2"/>
          </p:cNvCxnSpPr>
          <p:nvPr/>
        </p:nvCxnSpPr>
        <p:spPr>
          <a:xfrm>
            <a:off x="3655800" y="6113672"/>
            <a:ext cx="238127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Connecteur droit 90"/>
          <p:cNvCxnSpPr>
            <a:stCxn id="28" idx="6"/>
            <a:endCxn id="26" idx="2"/>
          </p:cNvCxnSpPr>
          <p:nvPr/>
        </p:nvCxnSpPr>
        <p:spPr>
          <a:xfrm>
            <a:off x="3655800" y="6113672"/>
            <a:ext cx="238127" cy="1394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necteur droit 94"/>
          <p:cNvCxnSpPr>
            <a:stCxn id="29" idx="6"/>
            <a:endCxn id="23" idx="2"/>
          </p:cNvCxnSpPr>
          <p:nvPr/>
        </p:nvCxnSpPr>
        <p:spPr>
          <a:xfrm flipV="1">
            <a:off x="3655800" y="5947487"/>
            <a:ext cx="238128" cy="2667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Connecteur droit 99"/>
          <p:cNvCxnSpPr>
            <a:stCxn id="29" idx="6"/>
            <a:endCxn id="24" idx="2"/>
          </p:cNvCxnSpPr>
          <p:nvPr/>
        </p:nvCxnSpPr>
        <p:spPr>
          <a:xfrm flipV="1">
            <a:off x="3655800" y="6051889"/>
            <a:ext cx="238127" cy="1623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necteur droit 102"/>
          <p:cNvCxnSpPr>
            <a:stCxn id="29" idx="6"/>
            <a:endCxn id="25" idx="2"/>
          </p:cNvCxnSpPr>
          <p:nvPr/>
        </p:nvCxnSpPr>
        <p:spPr>
          <a:xfrm flipV="1">
            <a:off x="3655800" y="6152500"/>
            <a:ext cx="238127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necteur droit 105"/>
          <p:cNvCxnSpPr>
            <a:stCxn id="29" idx="6"/>
            <a:endCxn id="26" idx="2"/>
          </p:cNvCxnSpPr>
          <p:nvPr/>
        </p:nvCxnSpPr>
        <p:spPr>
          <a:xfrm>
            <a:off x="3655800" y="6214283"/>
            <a:ext cx="238127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Ellipse 108"/>
          <p:cNvSpPr/>
          <p:nvPr/>
        </p:nvSpPr>
        <p:spPr>
          <a:xfrm>
            <a:off x="8168365" y="5887389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0" name="Ellipse 109"/>
          <p:cNvSpPr/>
          <p:nvPr/>
        </p:nvSpPr>
        <p:spPr>
          <a:xfrm>
            <a:off x="8168364" y="599179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1" name="Ellipse 110"/>
          <p:cNvSpPr/>
          <p:nvPr/>
        </p:nvSpPr>
        <p:spPr>
          <a:xfrm>
            <a:off x="8168364" y="609240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2" name="Ellipse 111"/>
          <p:cNvSpPr/>
          <p:nvPr/>
        </p:nvSpPr>
        <p:spPr>
          <a:xfrm>
            <a:off x="8168364" y="6193013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3" name="Ellipse 112"/>
          <p:cNvSpPr/>
          <p:nvPr/>
        </p:nvSpPr>
        <p:spPr>
          <a:xfrm>
            <a:off x="8736055" y="5887389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4" name="Ellipse 113"/>
          <p:cNvSpPr/>
          <p:nvPr/>
        </p:nvSpPr>
        <p:spPr>
          <a:xfrm>
            <a:off x="8736054" y="599179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5" name="Ellipse 114"/>
          <p:cNvSpPr/>
          <p:nvPr/>
        </p:nvSpPr>
        <p:spPr>
          <a:xfrm>
            <a:off x="8736054" y="609240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6" name="Ellipse 115"/>
          <p:cNvSpPr/>
          <p:nvPr/>
        </p:nvSpPr>
        <p:spPr>
          <a:xfrm>
            <a:off x="8736054" y="6193013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7" name="Ellipse 116"/>
          <p:cNvSpPr/>
          <p:nvPr/>
        </p:nvSpPr>
        <p:spPr>
          <a:xfrm>
            <a:off x="8452209" y="594917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8" name="Ellipse 117"/>
          <p:cNvSpPr/>
          <p:nvPr/>
        </p:nvSpPr>
        <p:spPr>
          <a:xfrm>
            <a:off x="8452208" y="6053574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9" name="Ellipse 118"/>
          <p:cNvSpPr/>
          <p:nvPr/>
        </p:nvSpPr>
        <p:spPr>
          <a:xfrm>
            <a:off x="8452208" y="6154185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20" name="Connecteur droit 119"/>
          <p:cNvCxnSpPr>
            <a:stCxn id="109" idx="6"/>
            <a:endCxn id="117" idx="2"/>
          </p:cNvCxnSpPr>
          <p:nvPr/>
        </p:nvCxnSpPr>
        <p:spPr>
          <a:xfrm>
            <a:off x="8214084" y="5910249"/>
            <a:ext cx="238125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Connecteur droit 120"/>
          <p:cNvCxnSpPr>
            <a:stCxn id="109" idx="6"/>
            <a:endCxn id="118" idx="2"/>
          </p:cNvCxnSpPr>
          <p:nvPr/>
        </p:nvCxnSpPr>
        <p:spPr>
          <a:xfrm>
            <a:off x="8214084" y="5910249"/>
            <a:ext cx="238124" cy="1661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onnecteur droit 121"/>
          <p:cNvCxnSpPr>
            <a:stCxn id="109" idx="6"/>
            <a:endCxn id="119" idx="2"/>
          </p:cNvCxnSpPr>
          <p:nvPr/>
        </p:nvCxnSpPr>
        <p:spPr>
          <a:xfrm>
            <a:off x="8214084" y="5910249"/>
            <a:ext cx="238124" cy="2667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necteur droit 122"/>
          <p:cNvCxnSpPr>
            <a:stCxn id="110" idx="6"/>
            <a:endCxn id="117" idx="2"/>
          </p:cNvCxnSpPr>
          <p:nvPr/>
        </p:nvCxnSpPr>
        <p:spPr>
          <a:xfrm flipV="1">
            <a:off x="8214083" y="5972032"/>
            <a:ext cx="238126" cy="426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Connecteur droit 123"/>
          <p:cNvCxnSpPr>
            <a:stCxn id="110" idx="6"/>
            <a:endCxn id="118" idx="2"/>
          </p:cNvCxnSpPr>
          <p:nvPr/>
        </p:nvCxnSpPr>
        <p:spPr>
          <a:xfrm>
            <a:off x="8214083" y="6014651"/>
            <a:ext cx="238125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Connecteur droit 124"/>
          <p:cNvCxnSpPr>
            <a:stCxn id="110" idx="6"/>
            <a:endCxn id="119" idx="2"/>
          </p:cNvCxnSpPr>
          <p:nvPr/>
        </p:nvCxnSpPr>
        <p:spPr>
          <a:xfrm>
            <a:off x="8214083" y="6014651"/>
            <a:ext cx="238125" cy="1623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Connecteur droit 125"/>
          <p:cNvCxnSpPr>
            <a:stCxn id="111" idx="6"/>
            <a:endCxn id="117" idx="2"/>
          </p:cNvCxnSpPr>
          <p:nvPr/>
        </p:nvCxnSpPr>
        <p:spPr>
          <a:xfrm flipV="1">
            <a:off x="8214083" y="5972032"/>
            <a:ext cx="238126" cy="1432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Connecteur droit 126"/>
          <p:cNvCxnSpPr>
            <a:stCxn id="111" idx="6"/>
            <a:endCxn id="118" idx="2"/>
          </p:cNvCxnSpPr>
          <p:nvPr/>
        </p:nvCxnSpPr>
        <p:spPr>
          <a:xfrm flipV="1">
            <a:off x="8214083" y="6076434"/>
            <a:ext cx="238125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necteur droit 127"/>
          <p:cNvCxnSpPr>
            <a:stCxn id="111" idx="6"/>
            <a:endCxn id="119" idx="2"/>
          </p:cNvCxnSpPr>
          <p:nvPr/>
        </p:nvCxnSpPr>
        <p:spPr>
          <a:xfrm>
            <a:off x="8214083" y="6115262"/>
            <a:ext cx="238125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Connecteur droit 128"/>
          <p:cNvCxnSpPr>
            <a:stCxn id="112" idx="6"/>
            <a:endCxn id="117" idx="2"/>
          </p:cNvCxnSpPr>
          <p:nvPr/>
        </p:nvCxnSpPr>
        <p:spPr>
          <a:xfrm flipV="1">
            <a:off x="8214083" y="5972032"/>
            <a:ext cx="238126" cy="2438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necteur droit 129"/>
          <p:cNvCxnSpPr>
            <a:stCxn id="112" idx="6"/>
          </p:cNvCxnSpPr>
          <p:nvPr/>
        </p:nvCxnSpPr>
        <p:spPr>
          <a:xfrm flipV="1">
            <a:off x="8214083" y="6076434"/>
            <a:ext cx="238125" cy="1394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Connecteur droit 130"/>
          <p:cNvCxnSpPr>
            <a:stCxn id="112" idx="6"/>
            <a:endCxn id="119" idx="2"/>
          </p:cNvCxnSpPr>
          <p:nvPr/>
        </p:nvCxnSpPr>
        <p:spPr>
          <a:xfrm flipV="1">
            <a:off x="8214083" y="6177045"/>
            <a:ext cx="238125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onnecteur droit 131"/>
          <p:cNvCxnSpPr>
            <a:endCxn id="113" idx="2"/>
          </p:cNvCxnSpPr>
          <p:nvPr/>
        </p:nvCxnSpPr>
        <p:spPr>
          <a:xfrm flipV="1">
            <a:off x="8497927" y="5910249"/>
            <a:ext cx="238128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Connecteur droit 132"/>
          <p:cNvCxnSpPr>
            <a:stCxn id="117" idx="6"/>
          </p:cNvCxnSpPr>
          <p:nvPr/>
        </p:nvCxnSpPr>
        <p:spPr>
          <a:xfrm>
            <a:off x="8497928" y="5972032"/>
            <a:ext cx="238126" cy="426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Connecteur droit 133"/>
          <p:cNvCxnSpPr/>
          <p:nvPr/>
        </p:nvCxnSpPr>
        <p:spPr>
          <a:xfrm>
            <a:off x="8497927" y="5972032"/>
            <a:ext cx="238127" cy="1432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Connecteur droit 134"/>
          <p:cNvCxnSpPr>
            <a:endCxn id="116" idx="2"/>
          </p:cNvCxnSpPr>
          <p:nvPr/>
        </p:nvCxnSpPr>
        <p:spPr>
          <a:xfrm>
            <a:off x="8497927" y="5972032"/>
            <a:ext cx="238127" cy="2438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Connecteur droit 135"/>
          <p:cNvCxnSpPr>
            <a:stCxn id="118" idx="6"/>
            <a:endCxn id="113" idx="2"/>
          </p:cNvCxnSpPr>
          <p:nvPr/>
        </p:nvCxnSpPr>
        <p:spPr>
          <a:xfrm flipV="1">
            <a:off x="8497927" y="5910249"/>
            <a:ext cx="238128" cy="1661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Connecteur droit 136"/>
          <p:cNvCxnSpPr>
            <a:stCxn id="118" idx="6"/>
            <a:endCxn id="114" idx="2"/>
          </p:cNvCxnSpPr>
          <p:nvPr/>
        </p:nvCxnSpPr>
        <p:spPr>
          <a:xfrm flipV="1">
            <a:off x="8497927" y="6014651"/>
            <a:ext cx="238127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Connecteur droit 137"/>
          <p:cNvCxnSpPr>
            <a:stCxn id="118" idx="6"/>
            <a:endCxn id="115" idx="2"/>
          </p:cNvCxnSpPr>
          <p:nvPr/>
        </p:nvCxnSpPr>
        <p:spPr>
          <a:xfrm>
            <a:off x="8497927" y="6076434"/>
            <a:ext cx="238127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Connecteur droit 138"/>
          <p:cNvCxnSpPr>
            <a:stCxn id="118" idx="6"/>
            <a:endCxn id="116" idx="2"/>
          </p:cNvCxnSpPr>
          <p:nvPr/>
        </p:nvCxnSpPr>
        <p:spPr>
          <a:xfrm>
            <a:off x="8497927" y="6076434"/>
            <a:ext cx="238127" cy="1394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Connecteur droit 139"/>
          <p:cNvCxnSpPr>
            <a:stCxn id="119" idx="6"/>
            <a:endCxn id="113" idx="2"/>
          </p:cNvCxnSpPr>
          <p:nvPr/>
        </p:nvCxnSpPr>
        <p:spPr>
          <a:xfrm flipV="1">
            <a:off x="8497927" y="5910249"/>
            <a:ext cx="238128" cy="2667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Connecteur droit 140"/>
          <p:cNvCxnSpPr>
            <a:stCxn id="119" idx="6"/>
            <a:endCxn id="114" idx="2"/>
          </p:cNvCxnSpPr>
          <p:nvPr/>
        </p:nvCxnSpPr>
        <p:spPr>
          <a:xfrm flipV="1">
            <a:off x="8497927" y="6014651"/>
            <a:ext cx="238127" cy="1623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Connecteur droit 141"/>
          <p:cNvCxnSpPr>
            <a:stCxn id="119" idx="6"/>
            <a:endCxn id="115" idx="2"/>
          </p:cNvCxnSpPr>
          <p:nvPr/>
        </p:nvCxnSpPr>
        <p:spPr>
          <a:xfrm flipV="1">
            <a:off x="8497927" y="6115262"/>
            <a:ext cx="238127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onnecteur droit 142"/>
          <p:cNvCxnSpPr>
            <a:stCxn id="119" idx="6"/>
            <a:endCxn id="116" idx="2"/>
          </p:cNvCxnSpPr>
          <p:nvPr/>
        </p:nvCxnSpPr>
        <p:spPr>
          <a:xfrm>
            <a:off x="8497927" y="6177045"/>
            <a:ext cx="238127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Connecteur droit avec flèche 144"/>
          <p:cNvCxnSpPr>
            <a:stCxn id="12" idx="2"/>
            <a:endCxn id="16" idx="0"/>
          </p:cNvCxnSpPr>
          <p:nvPr/>
        </p:nvCxnSpPr>
        <p:spPr>
          <a:xfrm>
            <a:off x="3625098" y="5038625"/>
            <a:ext cx="7842" cy="452327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onnecteur droit avec flèche 146"/>
          <p:cNvCxnSpPr>
            <a:stCxn id="17" idx="2"/>
            <a:endCxn id="12" idx="1"/>
          </p:cNvCxnSpPr>
          <p:nvPr/>
        </p:nvCxnSpPr>
        <p:spPr>
          <a:xfrm>
            <a:off x="1927782" y="3841421"/>
            <a:ext cx="910177" cy="598602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onnecteur droit avec flèche 149"/>
          <p:cNvCxnSpPr>
            <a:stCxn id="13" idx="3"/>
            <a:endCxn id="14" idx="3"/>
          </p:cNvCxnSpPr>
          <p:nvPr/>
        </p:nvCxnSpPr>
        <p:spPr>
          <a:xfrm flipV="1">
            <a:off x="9239345" y="4044099"/>
            <a:ext cx="1033358" cy="395924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Connecteur droit avec flèche 151"/>
          <p:cNvCxnSpPr>
            <a:stCxn id="13" idx="2"/>
            <a:endCxn id="15" idx="0"/>
          </p:cNvCxnSpPr>
          <p:nvPr/>
        </p:nvCxnSpPr>
        <p:spPr>
          <a:xfrm>
            <a:off x="8452207" y="5038625"/>
            <a:ext cx="0" cy="415089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Connecteur droit avec flèche 153"/>
          <p:cNvCxnSpPr>
            <a:stCxn id="12" idx="3"/>
            <a:endCxn id="13" idx="1"/>
          </p:cNvCxnSpPr>
          <p:nvPr/>
        </p:nvCxnSpPr>
        <p:spPr>
          <a:xfrm>
            <a:off x="4412236" y="4440023"/>
            <a:ext cx="3252832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5" name="Image 15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131" y="4857718"/>
            <a:ext cx="709905" cy="709905"/>
          </a:xfrm>
          <a:prstGeom prst="rect">
            <a:avLst/>
          </a:prstGeom>
        </p:spPr>
      </p:pic>
      <p:cxnSp>
        <p:nvCxnSpPr>
          <p:cNvPr id="156" name="Connecteur droit avec flèche 155"/>
          <p:cNvCxnSpPr>
            <a:stCxn id="13" idx="3"/>
            <a:endCxn id="155" idx="1"/>
          </p:cNvCxnSpPr>
          <p:nvPr/>
        </p:nvCxnSpPr>
        <p:spPr>
          <a:xfrm>
            <a:off x="9239345" y="4440023"/>
            <a:ext cx="827786" cy="772648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9" name="Image 15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1067" y="3345020"/>
            <a:ext cx="497508" cy="497508"/>
          </a:xfrm>
          <a:prstGeom prst="rect">
            <a:avLst/>
          </a:prstGeom>
        </p:spPr>
      </p:pic>
      <p:sp>
        <p:nvSpPr>
          <p:cNvPr id="160" name="ZoneTexte 159"/>
          <p:cNvSpPr txBox="1"/>
          <p:nvPr/>
        </p:nvSpPr>
        <p:spPr>
          <a:xfrm>
            <a:off x="1927781" y="4070691"/>
            <a:ext cx="533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</a:t>
            </a:r>
            <a:r>
              <a:rPr lang="fr-FR" dirty="0" smtClean="0"/>
              <a:t>ite</a:t>
            </a:r>
            <a:endParaRPr lang="fr-FR" dirty="0"/>
          </a:p>
        </p:txBody>
      </p:sp>
      <p:sp>
        <p:nvSpPr>
          <p:cNvPr id="161" name="ZoneTexte 160"/>
          <p:cNvSpPr txBox="1"/>
          <p:nvPr/>
        </p:nvSpPr>
        <p:spPr>
          <a:xfrm>
            <a:off x="2859792" y="5061485"/>
            <a:ext cx="743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Photo</a:t>
            </a:r>
            <a:endParaRPr lang="fr-FR" dirty="0"/>
          </a:p>
        </p:txBody>
      </p:sp>
      <p:sp>
        <p:nvSpPr>
          <p:cNvPr id="163" name="ZoneTexte 162"/>
          <p:cNvSpPr txBox="1"/>
          <p:nvPr/>
        </p:nvSpPr>
        <p:spPr>
          <a:xfrm>
            <a:off x="3682352" y="5084382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o/n</a:t>
            </a:r>
            <a:endParaRPr lang="fr-FR" dirty="0"/>
          </a:p>
        </p:txBody>
      </p:sp>
      <p:sp>
        <p:nvSpPr>
          <p:cNvPr id="164" name="ZoneTexte 163"/>
          <p:cNvSpPr txBox="1"/>
          <p:nvPr/>
        </p:nvSpPr>
        <p:spPr>
          <a:xfrm>
            <a:off x="5192983" y="4440023"/>
            <a:ext cx="166462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smtClean="0"/>
              <a:t>Login</a:t>
            </a:r>
          </a:p>
          <a:p>
            <a:pPr algn="ctr"/>
            <a:r>
              <a:rPr lang="fr-FR" dirty="0" err="1" smtClean="0"/>
              <a:t>mdp</a:t>
            </a:r>
            <a:endParaRPr lang="fr-FR" dirty="0" smtClean="0"/>
          </a:p>
          <a:p>
            <a:pPr algn="ctr"/>
            <a:r>
              <a:rPr lang="fr-FR" dirty="0" smtClean="0"/>
              <a:t>Photos</a:t>
            </a:r>
          </a:p>
          <a:p>
            <a:pPr algn="ctr"/>
            <a:r>
              <a:rPr lang="fr-FR" dirty="0" smtClean="0"/>
              <a:t>Poids du réseau</a:t>
            </a:r>
            <a:endParaRPr lang="fr-FR" dirty="0"/>
          </a:p>
        </p:txBody>
      </p:sp>
      <p:sp>
        <p:nvSpPr>
          <p:cNvPr id="167" name="ZoneTexte 166"/>
          <p:cNvSpPr txBox="1"/>
          <p:nvPr/>
        </p:nvSpPr>
        <p:spPr>
          <a:xfrm>
            <a:off x="9191222" y="5003824"/>
            <a:ext cx="833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Photos</a:t>
            </a:r>
            <a:endParaRPr lang="fr-FR" dirty="0"/>
          </a:p>
        </p:txBody>
      </p:sp>
      <p:sp>
        <p:nvSpPr>
          <p:cNvPr id="168" name="ZoneTexte 167"/>
          <p:cNvSpPr txBox="1"/>
          <p:nvPr/>
        </p:nvSpPr>
        <p:spPr>
          <a:xfrm>
            <a:off x="9607843" y="4202908"/>
            <a:ext cx="1205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Login/</a:t>
            </a:r>
            <a:r>
              <a:rPr lang="fr-FR" dirty="0" err="1" smtClean="0"/>
              <a:t>mdp</a:t>
            </a:r>
            <a:endParaRPr lang="fr-FR" dirty="0"/>
          </a:p>
        </p:txBody>
      </p:sp>
      <p:cxnSp>
        <p:nvCxnSpPr>
          <p:cNvPr id="169" name="Connecteur droit avec flèche 168"/>
          <p:cNvCxnSpPr>
            <a:stCxn id="15" idx="3"/>
          </p:cNvCxnSpPr>
          <p:nvPr/>
        </p:nvCxnSpPr>
        <p:spPr>
          <a:xfrm flipV="1">
            <a:off x="9069124" y="5296524"/>
            <a:ext cx="986678" cy="642672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858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e libre 3"/>
          <p:cNvSpPr/>
          <p:nvPr/>
        </p:nvSpPr>
        <p:spPr>
          <a:xfrm>
            <a:off x="-1" y="-9427"/>
            <a:ext cx="12198285" cy="1753386"/>
          </a:xfrm>
          <a:custGeom>
            <a:avLst/>
            <a:gdLst>
              <a:gd name="connsiteX0" fmla="*/ 0 w 12207712"/>
              <a:gd name="connsiteY0" fmla="*/ 0 h 1706252"/>
              <a:gd name="connsiteX1" fmla="*/ 12207712 w 12207712"/>
              <a:gd name="connsiteY1" fmla="*/ 0 h 1706252"/>
              <a:gd name="connsiteX2" fmla="*/ 12198285 w 12207712"/>
              <a:gd name="connsiteY2" fmla="*/ 688157 h 1706252"/>
              <a:gd name="connsiteX3" fmla="*/ 9427 w 12207712"/>
              <a:gd name="connsiteY3" fmla="*/ 1706252 h 1706252"/>
              <a:gd name="connsiteX4" fmla="*/ 0 w 12207712"/>
              <a:gd name="connsiteY4" fmla="*/ 0 h 1706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7712" h="1706252">
                <a:moveTo>
                  <a:pt x="0" y="0"/>
                </a:moveTo>
                <a:lnTo>
                  <a:pt x="12207712" y="0"/>
                </a:lnTo>
                <a:lnTo>
                  <a:pt x="12198285" y="688157"/>
                </a:lnTo>
                <a:lnTo>
                  <a:pt x="9427" y="1706252"/>
                </a:lnTo>
                <a:cubicBezTo>
                  <a:pt x="6285" y="1143786"/>
                  <a:pt x="3142" y="581320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59000">
                <a:srgbClr val="6DB0DD"/>
              </a:gs>
              <a:gs pos="94000">
                <a:srgbClr val="9657DB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Forme libre 4"/>
          <p:cNvSpPr/>
          <p:nvPr/>
        </p:nvSpPr>
        <p:spPr>
          <a:xfrm>
            <a:off x="10109508" y="6438507"/>
            <a:ext cx="2088777" cy="419493"/>
          </a:xfrm>
          <a:custGeom>
            <a:avLst/>
            <a:gdLst>
              <a:gd name="connsiteX0" fmla="*/ 0 w 2088777"/>
              <a:gd name="connsiteY0" fmla="*/ 573741 h 573741"/>
              <a:gd name="connsiteX1" fmla="*/ 2088777 w 2088777"/>
              <a:gd name="connsiteY1" fmla="*/ 573741 h 573741"/>
              <a:gd name="connsiteX2" fmla="*/ 2088777 w 2088777"/>
              <a:gd name="connsiteY2" fmla="*/ 0 h 573741"/>
              <a:gd name="connsiteX3" fmla="*/ 0 w 2088777"/>
              <a:gd name="connsiteY3" fmla="*/ 573741 h 573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8777" h="573741">
                <a:moveTo>
                  <a:pt x="0" y="573741"/>
                </a:moveTo>
                <a:lnTo>
                  <a:pt x="2088777" y="573741"/>
                </a:lnTo>
                <a:lnTo>
                  <a:pt x="2088777" y="0"/>
                </a:lnTo>
                <a:lnTo>
                  <a:pt x="0" y="573741"/>
                </a:ln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75000">
                <a:srgbClr val="6DB0DD"/>
              </a:gs>
              <a:gs pos="100000">
                <a:srgbClr val="BD85E3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Titre 1"/>
          <p:cNvSpPr>
            <a:spLocks noGrp="1"/>
          </p:cNvSpPr>
          <p:nvPr>
            <p:ph type="title"/>
          </p:nvPr>
        </p:nvSpPr>
        <p:spPr>
          <a:xfrm>
            <a:off x="160256" y="75414"/>
            <a:ext cx="10515600" cy="1325563"/>
          </a:xfrm>
          <a:noFill/>
        </p:spPr>
        <p:txBody>
          <a:bodyPr/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Solution 2 : couche de convolution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11856720" y="6488668"/>
            <a:ext cx="294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1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pic>
        <p:nvPicPr>
          <p:cNvPr id="59" name="Image 5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6301" y="4181461"/>
            <a:ext cx="2139835" cy="2080773"/>
          </a:xfrm>
          <a:prstGeom prst="rect">
            <a:avLst/>
          </a:prstGeom>
        </p:spPr>
      </p:pic>
      <p:pic>
        <p:nvPicPr>
          <p:cNvPr id="60" name="Espace réservé du contenu 12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256" y="2852624"/>
            <a:ext cx="7787097" cy="3585883"/>
          </a:xfrm>
        </p:spPr>
      </p:pic>
      <p:pic>
        <p:nvPicPr>
          <p:cNvPr id="61" name="Image 6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9649" y="1743959"/>
            <a:ext cx="3576570" cy="1091033"/>
          </a:xfrm>
          <a:prstGeom prst="rect">
            <a:avLst/>
          </a:prstGeom>
        </p:spPr>
      </p:pic>
      <p:sp>
        <p:nvSpPr>
          <p:cNvPr id="62" name="ZoneTexte 61"/>
          <p:cNvSpPr txBox="1"/>
          <p:nvPr/>
        </p:nvSpPr>
        <p:spPr>
          <a:xfrm>
            <a:off x="5418056" y="2086941"/>
            <a:ext cx="938517" cy="3979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Filtres :</a:t>
            </a:r>
            <a:endParaRPr lang="fr-FR" dirty="0"/>
          </a:p>
        </p:txBody>
      </p:sp>
      <p:sp>
        <p:nvSpPr>
          <p:cNvPr id="63" name="Rectangle 62"/>
          <p:cNvSpPr/>
          <p:nvPr/>
        </p:nvSpPr>
        <p:spPr>
          <a:xfrm>
            <a:off x="777503" y="1825331"/>
            <a:ext cx="37096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800" u="sng" dirty="0" smtClean="0">
                <a:solidFill>
                  <a:srgbClr val="123A61"/>
                </a:solidFill>
              </a:rPr>
              <a:t>Convolution</a:t>
            </a:r>
            <a:endParaRPr lang="fr-FR" sz="2800" u="sng" dirty="0"/>
          </a:p>
        </p:txBody>
      </p:sp>
    </p:spTree>
    <p:extLst>
      <p:ext uri="{BB962C8B-B14F-4D97-AF65-F5344CB8AC3E}">
        <p14:creationId xmlns:p14="http://schemas.microsoft.com/office/powerpoint/2010/main" val="3567428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e libre 3"/>
          <p:cNvSpPr/>
          <p:nvPr/>
        </p:nvSpPr>
        <p:spPr>
          <a:xfrm>
            <a:off x="-1" y="-9427"/>
            <a:ext cx="12198285" cy="1753386"/>
          </a:xfrm>
          <a:custGeom>
            <a:avLst/>
            <a:gdLst>
              <a:gd name="connsiteX0" fmla="*/ 0 w 12207712"/>
              <a:gd name="connsiteY0" fmla="*/ 0 h 1706252"/>
              <a:gd name="connsiteX1" fmla="*/ 12207712 w 12207712"/>
              <a:gd name="connsiteY1" fmla="*/ 0 h 1706252"/>
              <a:gd name="connsiteX2" fmla="*/ 12198285 w 12207712"/>
              <a:gd name="connsiteY2" fmla="*/ 688157 h 1706252"/>
              <a:gd name="connsiteX3" fmla="*/ 9427 w 12207712"/>
              <a:gd name="connsiteY3" fmla="*/ 1706252 h 1706252"/>
              <a:gd name="connsiteX4" fmla="*/ 0 w 12207712"/>
              <a:gd name="connsiteY4" fmla="*/ 0 h 1706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7712" h="1706252">
                <a:moveTo>
                  <a:pt x="0" y="0"/>
                </a:moveTo>
                <a:lnTo>
                  <a:pt x="12207712" y="0"/>
                </a:lnTo>
                <a:lnTo>
                  <a:pt x="12198285" y="688157"/>
                </a:lnTo>
                <a:lnTo>
                  <a:pt x="9427" y="1706252"/>
                </a:lnTo>
                <a:cubicBezTo>
                  <a:pt x="6285" y="1143786"/>
                  <a:pt x="3142" y="581320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59000">
                <a:srgbClr val="6DB0DD"/>
              </a:gs>
              <a:gs pos="94000">
                <a:srgbClr val="9657DB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Forme libre 4"/>
          <p:cNvSpPr/>
          <p:nvPr/>
        </p:nvSpPr>
        <p:spPr>
          <a:xfrm>
            <a:off x="10109508" y="6438507"/>
            <a:ext cx="2088777" cy="419493"/>
          </a:xfrm>
          <a:custGeom>
            <a:avLst/>
            <a:gdLst>
              <a:gd name="connsiteX0" fmla="*/ 0 w 2088777"/>
              <a:gd name="connsiteY0" fmla="*/ 573741 h 573741"/>
              <a:gd name="connsiteX1" fmla="*/ 2088777 w 2088777"/>
              <a:gd name="connsiteY1" fmla="*/ 573741 h 573741"/>
              <a:gd name="connsiteX2" fmla="*/ 2088777 w 2088777"/>
              <a:gd name="connsiteY2" fmla="*/ 0 h 573741"/>
              <a:gd name="connsiteX3" fmla="*/ 0 w 2088777"/>
              <a:gd name="connsiteY3" fmla="*/ 573741 h 573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8777" h="573741">
                <a:moveTo>
                  <a:pt x="0" y="573741"/>
                </a:moveTo>
                <a:lnTo>
                  <a:pt x="2088777" y="573741"/>
                </a:lnTo>
                <a:lnTo>
                  <a:pt x="2088777" y="0"/>
                </a:lnTo>
                <a:lnTo>
                  <a:pt x="0" y="573741"/>
                </a:ln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75000">
                <a:srgbClr val="6DB0DD"/>
              </a:gs>
              <a:gs pos="100000">
                <a:srgbClr val="BD85E3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11856720" y="6488668"/>
            <a:ext cx="294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1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pic>
        <p:nvPicPr>
          <p:cNvPr id="8" name="Espace réservé du contenu 9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370" y="2723925"/>
            <a:ext cx="7790117" cy="3714582"/>
          </a:xfrm>
        </p:spPr>
      </p:pic>
      <p:pic>
        <p:nvPicPr>
          <p:cNvPr id="9" name="Espace réservé du contenu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8405" y="3743055"/>
            <a:ext cx="2451319" cy="2418527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777503" y="1825331"/>
            <a:ext cx="37096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800" u="sng" dirty="0" err="1" smtClean="0">
                <a:solidFill>
                  <a:srgbClr val="123A61"/>
                </a:solidFill>
              </a:rPr>
              <a:t>ReLU</a:t>
            </a:r>
            <a:endParaRPr lang="fr-FR" sz="2800" u="sng" dirty="0"/>
          </a:p>
        </p:txBody>
      </p:sp>
      <p:sp>
        <p:nvSpPr>
          <p:cNvPr id="11" name="Titre 1"/>
          <p:cNvSpPr txBox="1">
            <a:spLocks/>
          </p:cNvSpPr>
          <p:nvPr/>
        </p:nvSpPr>
        <p:spPr>
          <a:xfrm>
            <a:off x="160256" y="75414"/>
            <a:ext cx="10515600" cy="132556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Solution 2 : fonction </a:t>
            </a:r>
            <a:r>
              <a:rPr lang="fr-FR" dirty="0" err="1" smtClean="0">
                <a:solidFill>
                  <a:schemeClr val="bg1"/>
                </a:solidFill>
                <a:latin typeface="Product Sans" panose="020B0403030502040203" pitchFamily="34" charset="0"/>
              </a:rPr>
              <a:t>ReLU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0813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e libre 3"/>
          <p:cNvSpPr/>
          <p:nvPr/>
        </p:nvSpPr>
        <p:spPr>
          <a:xfrm>
            <a:off x="-1" y="-9427"/>
            <a:ext cx="12198285" cy="1753386"/>
          </a:xfrm>
          <a:custGeom>
            <a:avLst/>
            <a:gdLst>
              <a:gd name="connsiteX0" fmla="*/ 0 w 12207712"/>
              <a:gd name="connsiteY0" fmla="*/ 0 h 1706252"/>
              <a:gd name="connsiteX1" fmla="*/ 12207712 w 12207712"/>
              <a:gd name="connsiteY1" fmla="*/ 0 h 1706252"/>
              <a:gd name="connsiteX2" fmla="*/ 12198285 w 12207712"/>
              <a:gd name="connsiteY2" fmla="*/ 688157 h 1706252"/>
              <a:gd name="connsiteX3" fmla="*/ 9427 w 12207712"/>
              <a:gd name="connsiteY3" fmla="*/ 1706252 h 1706252"/>
              <a:gd name="connsiteX4" fmla="*/ 0 w 12207712"/>
              <a:gd name="connsiteY4" fmla="*/ 0 h 1706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7712" h="1706252">
                <a:moveTo>
                  <a:pt x="0" y="0"/>
                </a:moveTo>
                <a:lnTo>
                  <a:pt x="12207712" y="0"/>
                </a:lnTo>
                <a:lnTo>
                  <a:pt x="12198285" y="688157"/>
                </a:lnTo>
                <a:lnTo>
                  <a:pt x="9427" y="1706252"/>
                </a:lnTo>
                <a:cubicBezTo>
                  <a:pt x="6285" y="1143786"/>
                  <a:pt x="3142" y="581320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59000">
                <a:srgbClr val="6DB0DD"/>
              </a:gs>
              <a:gs pos="94000">
                <a:srgbClr val="9657DB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Forme libre 4"/>
          <p:cNvSpPr/>
          <p:nvPr/>
        </p:nvSpPr>
        <p:spPr>
          <a:xfrm>
            <a:off x="10109508" y="6438507"/>
            <a:ext cx="2088777" cy="419493"/>
          </a:xfrm>
          <a:custGeom>
            <a:avLst/>
            <a:gdLst>
              <a:gd name="connsiteX0" fmla="*/ 0 w 2088777"/>
              <a:gd name="connsiteY0" fmla="*/ 573741 h 573741"/>
              <a:gd name="connsiteX1" fmla="*/ 2088777 w 2088777"/>
              <a:gd name="connsiteY1" fmla="*/ 573741 h 573741"/>
              <a:gd name="connsiteX2" fmla="*/ 2088777 w 2088777"/>
              <a:gd name="connsiteY2" fmla="*/ 0 h 573741"/>
              <a:gd name="connsiteX3" fmla="*/ 0 w 2088777"/>
              <a:gd name="connsiteY3" fmla="*/ 573741 h 573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8777" h="573741">
                <a:moveTo>
                  <a:pt x="0" y="573741"/>
                </a:moveTo>
                <a:lnTo>
                  <a:pt x="2088777" y="573741"/>
                </a:lnTo>
                <a:lnTo>
                  <a:pt x="2088777" y="0"/>
                </a:lnTo>
                <a:lnTo>
                  <a:pt x="0" y="573741"/>
                </a:ln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75000">
                <a:srgbClr val="6DB0DD"/>
              </a:gs>
              <a:gs pos="100000">
                <a:srgbClr val="BD85E3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11856720" y="6488668"/>
            <a:ext cx="294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1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pic>
        <p:nvPicPr>
          <p:cNvPr id="8" name="Espace réservé du contenu 10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044" y="2455120"/>
            <a:ext cx="8210652" cy="3856754"/>
          </a:xfrm>
        </p:spPr>
      </p:pic>
      <p:pic>
        <p:nvPicPr>
          <p:cNvPr id="9" name="Espace réservé du contenu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1310" y="3600981"/>
            <a:ext cx="2002586" cy="1987063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777503" y="1825331"/>
            <a:ext cx="37096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800" u="sng" dirty="0" err="1" smtClean="0">
                <a:solidFill>
                  <a:srgbClr val="123A61"/>
                </a:solidFill>
              </a:rPr>
              <a:t>Pooling</a:t>
            </a:r>
            <a:endParaRPr lang="fr-FR" sz="2800" u="sng" dirty="0"/>
          </a:p>
        </p:txBody>
      </p:sp>
      <p:sp>
        <p:nvSpPr>
          <p:cNvPr id="11" name="Titre 1"/>
          <p:cNvSpPr txBox="1">
            <a:spLocks/>
          </p:cNvSpPr>
          <p:nvPr/>
        </p:nvSpPr>
        <p:spPr>
          <a:xfrm>
            <a:off x="160256" y="75414"/>
            <a:ext cx="10515600" cy="132556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Solution 2 : couche </a:t>
            </a:r>
            <a:r>
              <a:rPr lang="fr-FR" dirty="0" err="1" smtClean="0">
                <a:solidFill>
                  <a:schemeClr val="bg1"/>
                </a:solidFill>
                <a:latin typeface="Product Sans" panose="020B0403030502040203" pitchFamily="34" charset="0"/>
              </a:rPr>
              <a:t>pooling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5771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e libre 3"/>
          <p:cNvSpPr/>
          <p:nvPr/>
        </p:nvSpPr>
        <p:spPr>
          <a:xfrm>
            <a:off x="-1" y="-9427"/>
            <a:ext cx="12198285" cy="1753386"/>
          </a:xfrm>
          <a:custGeom>
            <a:avLst/>
            <a:gdLst>
              <a:gd name="connsiteX0" fmla="*/ 0 w 12207712"/>
              <a:gd name="connsiteY0" fmla="*/ 0 h 1706252"/>
              <a:gd name="connsiteX1" fmla="*/ 12207712 w 12207712"/>
              <a:gd name="connsiteY1" fmla="*/ 0 h 1706252"/>
              <a:gd name="connsiteX2" fmla="*/ 12198285 w 12207712"/>
              <a:gd name="connsiteY2" fmla="*/ 688157 h 1706252"/>
              <a:gd name="connsiteX3" fmla="*/ 9427 w 12207712"/>
              <a:gd name="connsiteY3" fmla="*/ 1706252 h 1706252"/>
              <a:gd name="connsiteX4" fmla="*/ 0 w 12207712"/>
              <a:gd name="connsiteY4" fmla="*/ 0 h 1706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7712" h="1706252">
                <a:moveTo>
                  <a:pt x="0" y="0"/>
                </a:moveTo>
                <a:lnTo>
                  <a:pt x="12207712" y="0"/>
                </a:lnTo>
                <a:lnTo>
                  <a:pt x="12198285" y="688157"/>
                </a:lnTo>
                <a:lnTo>
                  <a:pt x="9427" y="1706252"/>
                </a:lnTo>
                <a:cubicBezTo>
                  <a:pt x="6285" y="1143786"/>
                  <a:pt x="3142" y="581320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59000">
                <a:srgbClr val="6DB0DD"/>
              </a:gs>
              <a:gs pos="94000">
                <a:srgbClr val="9657DB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Forme libre 4"/>
          <p:cNvSpPr/>
          <p:nvPr/>
        </p:nvSpPr>
        <p:spPr>
          <a:xfrm>
            <a:off x="10109508" y="6438507"/>
            <a:ext cx="2088777" cy="419493"/>
          </a:xfrm>
          <a:custGeom>
            <a:avLst/>
            <a:gdLst>
              <a:gd name="connsiteX0" fmla="*/ 0 w 2088777"/>
              <a:gd name="connsiteY0" fmla="*/ 573741 h 573741"/>
              <a:gd name="connsiteX1" fmla="*/ 2088777 w 2088777"/>
              <a:gd name="connsiteY1" fmla="*/ 573741 h 573741"/>
              <a:gd name="connsiteX2" fmla="*/ 2088777 w 2088777"/>
              <a:gd name="connsiteY2" fmla="*/ 0 h 573741"/>
              <a:gd name="connsiteX3" fmla="*/ 0 w 2088777"/>
              <a:gd name="connsiteY3" fmla="*/ 573741 h 573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8777" h="573741">
                <a:moveTo>
                  <a:pt x="0" y="573741"/>
                </a:moveTo>
                <a:lnTo>
                  <a:pt x="2088777" y="573741"/>
                </a:lnTo>
                <a:lnTo>
                  <a:pt x="2088777" y="0"/>
                </a:lnTo>
                <a:lnTo>
                  <a:pt x="0" y="573741"/>
                </a:ln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75000">
                <a:srgbClr val="6DB0DD"/>
              </a:gs>
              <a:gs pos="100000">
                <a:srgbClr val="BD85E3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11856720" y="6488668"/>
            <a:ext cx="294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1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11" name="Titre 1"/>
          <p:cNvSpPr txBox="1">
            <a:spLocks/>
          </p:cNvSpPr>
          <p:nvPr/>
        </p:nvSpPr>
        <p:spPr>
          <a:xfrm>
            <a:off x="160256" y="75414"/>
            <a:ext cx="10515600" cy="132556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Problèmes rencontrés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4013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e libre 3"/>
          <p:cNvSpPr/>
          <p:nvPr/>
        </p:nvSpPr>
        <p:spPr>
          <a:xfrm>
            <a:off x="-1" y="-9427"/>
            <a:ext cx="12198285" cy="1753386"/>
          </a:xfrm>
          <a:custGeom>
            <a:avLst/>
            <a:gdLst>
              <a:gd name="connsiteX0" fmla="*/ 0 w 12207712"/>
              <a:gd name="connsiteY0" fmla="*/ 0 h 1706252"/>
              <a:gd name="connsiteX1" fmla="*/ 12207712 w 12207712"/>
              <a:gd name="connsiteY1" fmla="*/ 0 h 1706252"/>
              <a:gd name="connsiteX2" fmla="*/ 12198285 w 12207712"/>
              <a:gd name="connsiteY2" fmla="*/ 688157 h 1706252"/>
              <a:gd name="connsiteX3" fmla="*/ 9427 w 12207712"/>
              <a:gd name="connsiteY3" fmla="*/ 1706252 h 1706252"/>
              <a:gd name="connsiteX4" fmla="*/ 0 w 12207712"/>
              <a:gd name="connsiteY4" fmla="*/ 0 h 1706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7712" h="1706252">
                <a:moveTo>
                  <a:pt x="0" y="0"/>
                </a:moveTo>
                <a:lnTo>
                  <a:pt x="12207712" y="0"/>
                </a:lnTo>
                <a:lnTo>
                  <a:pt x="12198285" y="688157"/>
                </a:lnTo>
                <a:lnTo>
                  <a:pt x="9427" y="1706252"/>
                </a:lnTo>
                <a:cubicBezTo>
                  <a:pt x="6285" y="1143786"/>
                  <a:pt x="3142" y="581320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59000">
                <a:srgbClr val="6DB0DD"/>
              </a:gs>
              <a:gs pos="94000">
                <a:srgbClr val="9657DB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Forme libre 4"/>
          <p:cNvSpPr/>
          <p:nvPr/>
        </p:nvSpPr>
        <p:spPr>
          <a:xfrm>
            <a:off x="10109508" y="6438507"/>
            <a:ext cx="2088777" cy="419493"/>
          </a:xfrm>
          <a:custGeom>
            <a:avLst/>
            <a:gdLst>
              <a:gd name="connsiteX0" fmla="*/ 0 w 2088777"/>
              <a:gd name="connsiteY0" fmla="*/ 573741 h 573741"/>
              <a:gd name="connsiteX1" fmla="*/ 2088777 w 2088777"/>
              <a:gd name="connsiteY1" fmla="*/ 573741 h 573741"/>
              <a:gd name="connsiteX2" fmla="*/ 2088777 w 2088777"/>
              <a:gd name="connsiteY2" fmla="*/ 0 h 573741"/>
              <a:gd name="connsiteX3" fmla="*/ 0 w 2088777"/>
              <a:gd name="connsiteY3" fmla="*/ 573741 h 573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8777" h="573741">
                <a:moveTo>
                  <a:pt x="0" y="573741"/>
                </a:moveTo>
                <a:lnTo>
                  <a:pt x="2088777" y="573741"/>
                </a:lnTo>
                <a:lnTo>
                  <a:pt x="2088777" y="0"/>
                </a:lnTo>
                <a:lnTo>
                  <a:pt x="0" y="573741"/>
                </a:ln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75000">
                <a:srgbClr val="6DB0DD"/>
              </a:gs>
              <a:gs pos="100000">
                <a:srgbClr val="BD85E3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Titre 1"/>
          <p:cNvSpPr>
            <a:spLocks noGrp="1"/>
          </p:cNvSpPr>
          <p:nvPr>
            <p:ph type="title"/>
          </p:nvPr>
        </p:nvSpPr>
        <p:spPr>
          <a:xfrm>
            <a:off x="160256" y="75414"/>
            <a:ext cx="10515600" cy="1325563"/>
          </a:xfrm>
          <a:noFill/>
        </p:spPr>
        <p:txBody>
          <a:bodyPr/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Solution 2 : résultats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11856720" y="6488668"/>
            <a:ext cx="294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1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983" t="16303" r="2735" b="29757"/>
          <a:stretch/>
        </p:blipFill>
        <p:spPr>
          <a:xfrm>
            <a:off x="6446182" y="1607782"/>
            <a:ext cx="4997101" cy="290815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7159135" y="4838184"/>
            <a:ext cx="1584960" cy="1441228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Matrice de confusion</a:t>
            </a:r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1899656" y="5143300"/>
            <a:ext cx="129939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400" dirty="0" smtClean="0"/>
              <a:t>+</a:t>
            </a:r>
            <a:endParaRPr lang="fr-FR" sz="2400" dirty="0"/>
          </a:p>
          <a:p>
            <a:pPr algn="ctr"/>
            <a:r>
              <a:rPr lang="fr-FR" sz="2400" dirty="0" smtClean="0"/>
              <a:t>X Images</a:t>
            </a:r>
            <a:endParaRPr lang="fr-FR" sz="2400" dirty="0"/>
          </a:p>
        </p:txBody>
      </p:sp>
      <p:cxnSp>
        <p:nvCxnSpPr>
          <p:cNvPr id="10" name="Connecteur droit avec flèche 9"/>
          <p:cNvCxnSpPr/>
          <p:nvPr/>
        </p:nvCxnSpPr>
        <p:spPr>
          <a:xfrm>
            <a:off x="4732421" y="4491948"/>
            <a:ext cx="1010652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ZoneTexte 18"/>
          <p:cNvSpPr txBox="1"/>
          <p:nvPr/>
        </p:nvSpPr>
        <p:spPr>
          <a:xfrm>
            <a:off x="1311545" y="2413665"/>
            <a:ext cx="247561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400" dirty="0" smtClean="0"/>
              <a:t>Description model</a:t>
            </a:r>
          </a:p>
          <a:p>
            <a:pPr algn="ctr"/>
            <a:r>
              <a:rPr lang="fr-FR" sz="2400" dirty="0" smtClean="0"/>
              <a:t>+</a:t>
            </a:r>
            <a:endParaRPr lang="fr-FR" sz="2400" dirty="0"/>
          </a:p>
        </p:txBody>
      </p:sp>
      <p:sp>
        <p:nvSpPr>
          <p:cNvPr id="20" name="Rectangle 19"/>
          <p:cNvSpPr/>
          <p:nvPr/>
        </p:nvSpPr>
        <p:spPr>
          <a:xfrm>
            <a:off x="9121088" y="4786915"/>
            <a:ext cx="3077196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800" dirty="0" smtClean="0">
                <a:solidFill>
                  <a:srgbClr val="123A61"/>
                </a:solidFill>
              </a:rPr>
              <a:t>X %</a:t>
            </a:r>
          </a:p>
          <a:p>
            <a:pPr algn="ctr"/>
            <a:r>
              <a:rPr lang="fr-FR" sz="2800" dirty="0">
                <a:solidFill>
                  <a:srgbClr val="123A61"/>
                </a:solidFill>
              </a:rPr>
              <a:t>Y </a:t>
            </a:r>
            <a:r>
              <a:rPr lang="fr-FR" sz="2800" dirty="0" smtClean="0">
                <a:solidFill>
                  <a:srgbClr val="123A61"/>
                </a:solidFill>
              </a:rPr>
              <a:t>paramètres</a:t>
            </a:r>
          </a:p>
          <a:p>
            <a:pPr algn="ctr"/>
            <a:r>
              <a:rPr lang="fr-FR" sz="2800" dirty="0" smtClean="0">
                <a:solidFill>
                  <a:srgbClr val="123A61"/>
                </a:solidFill>
              </a:rPr>
              <a:t>Z h d’entrainement</a:t>
            </a:r>
            <a:endParaRPr lang="fr-FR" sz="2800"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961" b="7973"/>
          <a:stretch/>
        </p:blipFill>
        <p:spPr>
          <a:xfrm>
            <a:off x="1483112" y="3197895"/>
            <a:ext cx="2132479" cy="1992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42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e libre 3"/>
          <p:cNvSpPr/>
          <p:nvPr/>
        </p:nvSpPr>
        <p:spPr>
          <a:xfrm>
            <a:off x="-1" y="-9427"/>
            <a:ext cx="12198285" cy="1753386"/>
          </a:xfrm>
          <a:custGeom>
            <a:avLst/>
            <a:gdLst>
              <a:gd name="connsiteX0" fmla="*/ 0 w 12207712"/>
              <a:gd name="connsiteY0" fmla="*/ 0 h 1706252"/>
              <a:gd name="connsiteX1" fmla="*/ 12207712 w 12207712"/>
              <a:gd name="connsiteY1" fmla="*/ 0 h 1706252"/>
              <a:gd name="connsiteX2" fmla="*/ 12198285 w 12207712"/>
              <a:gd name="connsiteY2" fmla="*/ 688157 h 1706252"/>
              <a:gd name="connsiteX3" fmla="*/ 9427 w 12207712"/>
              <a:gd name="connsiteY3" fmla="*/ 1706252 h 1706252"/>
              <a:gd name="connsiteX4" fmla="*/ 0 w 12207712"/>
              <a:gd name="connsiteY4" fmla="*/ 0 h 1706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7712" h="1706252">
                <a:moveTo>
                  <a:pt x="0" y="0"/>
                </a:moveTo>
                <a:lnTo>
                  <a:pt x="12207712" y="0"/>
                </a:lnTo>
                <a:lnTo>
                  <a:pt x="12198285" y="688157"/>
                </a:lnTo>
                <a:lnTo>
                  <a:pt x="9427" y="1706252"/>
                </a:lnTo>
                <a:cubicBezTo>
                  <a:pt x="6285" y="1143786"/>
                  <a:pt x="3142" y="581320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59000">
                <a:srgbClr val="6DB0DD"/>
              </a:gs>
              <a:gs pos="94000">
                <a:srgbClr val="9657DB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Forme libre 4"/>
          <p:cNvSpPr/>
          <p:nvPr/>
        </p:nvSpPr>
        <p:spPr>
          <a:xfrm>
            <a:off x="10109508" y="6438507"/>
            <a:ext cx="2088777" cy="419493"/>
          </a:xfrm>
          <a:custGeom>
            <a:avLst/>
            <a:gdLst>
              <a:gd name="connsiteX0" fmla="*/ 0 w 2088777"/>
              <a:gd name="connsiteY0" fmla="*/ 573741 h 573741"/>
              <a:gd name="connsiteX1" fmla="*/ 2088777 w 2088777"/>
              <a:gd name="connsiteY1" fmla="*/ 573741 h 573741"/>
              <a:gd name="connsiteX2" fmla="*/ 2088777 w 2088777"/>
              <a:gd name="connsiteY2" fmla="*/ 0 h 573741"/>
              <a:gd name="connsiteX3" fmla="*/ 0 w 2088777"/>
              <a:gd name="connsiteY3" fmla="*/ 573741 h 573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8777" h="573741">
                <a:moveTo>
                  <a:pt x="0" y="573741"/>
                </a:moveTo>
                <a:lnTo>
                  <a:pt x="2088777" y="573741"/>
                </a:lnTo>
                <a:lnTo>
                  <a:pt x="2088777" y="0"/>
                </a:lnTo>
                <a:lnTo>
                  <a:pt x="0" y="573741"/>
                </a:ln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75000">
                <a:srgbClr val="6DB0DD"/>
              </a:gs>
              <a:gs pos="100000">
                <a:srgbClr val="BD85E3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Titre 1"/>
          <p:cNvSpPr>
            <a:spLocks noGrp="1"/>
          </p:cNvSpPr>
          <p:nvPr>
            <p:ph type="title"/>
          </p:nvPr>
        </p:nvSpPr>
        <p:spPr>
          <a:xfrm>
            <a:off x="160256" y="75414"/>
            <a:ext cx="10515600" cy="1325563"/>
          </a:xfrm>
          <a:noFill/>
        </p:spPr>
        <p:txBody>
          <a:bodyPr/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Conclusion reconnaissance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11856720" y="6488668"/>
            <a:ext cx="294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1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8" name="Titre 1"/>
          <p:cNvSpPr txBox="1">
            <a:spLocks/>
          </p:cNvSpPr>
          <p:nvPr/>
        </p:nvSpPr>
        <p:spPr>
          <a:xfrm>
            <a:off x="371308" y="1828800"/>
            <a:ext cx="11455666" cy="4173346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dirty="0" smtClean="0">
                <a:solidFill>
                  <a:srgbClr val="9657DB"/>
                </a:solidFill>
                <a:latin typeface="Product Sans" panose="020B0403030502040203" pitchFamily="34" charset="0"/>
              </a:rPr>
              <a:t>Comment ajouter des nouveaux utilisateurs ?</a:t>
            </a:r>
          </a:p>
          <a:p>
            <a:pPr algn="ctr"/>
            <a:endParaRPr lang="fr-FR" dirty="0" smtClean="0">
              <a:solidFill>
                <a:srgbClr val="9657DB"/>
              </a:solidFill>
              <a:latin typeface="Product Sans" panose="020B0403030502040203" pitchFamily="34" charset="0"/>
            </a:endParaRPr>
          </a:p>
          <a:p>
            <a:pPr algn="ctr"/>
            <a:r>
              <a:rPr lang="fr-FR" dirty="0" smtClean="0">
                <a:solidFill>
                  <a:srgbClr val="9657DB"/>
                </a:solidFill>
                <a:latin typeface="Product Sans" panose="020B0403030502040203" pitchFamily="34" charset="0"/>
              </a:rPr>
              <a:t>Comment dimensionner sa base de données ?</a:t>
            </a:r>
          </a:p>
          <a:p>
            <a:pPr algn="ctr"/>
            <a:endParaRPr lang="fr-FR" dirty="0">
              <a:solidFill>
                <a:srgbClr val="9657DB"/>
              </a:solidFill>
              <a:latin typeface="Product Sans" panose="020B0403030502040203" pitchFamily="34" charset="0"/>
            </a:endParaRPr>
          </a:p>
          <a:p>
            <a:pPr algn="ctr"/>
            <a:r>
              <a:rPr lang="fr-FR" dirty="0" smtClean="0">
                <a:solidFill>
                  <a:srgbClr val="9657DB"/>
                </a:solidFill>
                <a:latin typeface="Product Sans" panose="020B0403030502040203" pitchFamily="34" charset="0"/>
              </a:rPr>
              <a:t>Comment dimensionner son model ?</a:t>
            </a:r>
            <a:endParaRPr lang="fr-FR" dirty="0">
              <a:solidFill>
                <a:srgbClr val="9657DB"/>
              </a:solidFill>
              <a:latin typeface="Product Sans" panose="020B040303050204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9350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3BD9C2"/>
            </a:gs>
            <a:gs pos="59000">
              <a:srgbClr val="6DB0DD"/>
            </a:gs>
            <a:gs pos="94000">
              <a:srgbClr val="9657DB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3891847" y="2454555"/>
            <a:ext cx="438453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0" b="1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Sécurité </a:t>
            </a:r>
            <a:endParaRPr lang="fr-FR" sz="8000" b="1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3935" y="0"/>
            <a:ext cx="2060361" cy="2060361"/>
          </a:xfrm>
          <a:prstGeom prst="rect">
            <a:avLst/>
          </a:prstGeom>
        </p:spPr>
      </p:pic>
      <p:sp>
        <p:nvSpPr>
          <p:cNvPr id="9" name="ZoneTexte 8"/>
          <p:cNvSpPr txBox="1"/>
          <p:nvPr/>
        </p:nvSpPr>
        <p:spPr>
          <a:xfrm>
            <a:off x="1696535" y="4851935"/>
            <a:ext cx="87751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u="sng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Objectif</a:t>
            </a:r>
            <a:r>
              <a:rPr lang="fr-FR" sz="3600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 : sécuriser les données utilisateurs</a:t>
            </a:r>
            <a:endParaRPr lang="fr-FR" sz="3600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5599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e libre 3"/>
          <p:cNvSpPr/>
          <p:nvPr/>
        </p:nvSpPr>
        <p:spPr>
          <a:xfrm>
            <a:off x="-1" y="-9427"/>
            <a:ext cx="12198285" cy="1753386"/>
          </a:xfrm>
          <a:custGeom>
            <a:avLst/>
            <a:gdLst>
              <a:gd name="connsiteX0" fmla="*/ 0 w 12207712"/>
              <a:gd name="connsiteY0" fmla="*/ 0 h 1706252"/>
              <a:gd name="connsiteX1" fmla="*/ 12207712 w 12207712"/>
              <a:gd name="connsiteY1" fmla="*/ 0 h 1706252"/>
              <a:gd name="connsiteX2" fmla="*/ 12198285 w 12207712"/>
              <a:gd name="connsiteY2" fmla="*/ 688157 h 1706252"/>
              <a:gd name="connsiteX3" fmla="*/ 9427 w 12207712"/>
              <a:gd name="connsiteY3" fmla="*/ 1706252 h 1706252"/>
              <a:gd name="connsiteX4" fmla="*/ 0 w 12207712"/>
              <a:gd name="connsiteY4" fmla="*/ 0 h 1706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7712" h="1706252">
                <a:moveTo>
                  <a:pt x="0" y="0"/>
                </a:moveTo>
                <a:lnTo>
                  <a:pt x="12207712" y="0"/>
                </a:lnTo>
                <a:lnTo>
                  <a:pt x="12198285" y="688157"/>
                </a:lnTo>
                <a:lnTo>
                  <a:pt x="9427" y="1706252"/>
                </a:lnTo>
                <a:cubicBezTo>
                  <a:pt x="6285" y="1143786"/>
                  <a:pt x="3142" y="581320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59000">
                <a:srgbClr val="6DB0DD"/>
              </a:gs>
              <a:gs pos="94000">
                <a:srgbClr val="9657DB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Forme libre 4"/>
          <p:cNvSpPr/>
          <p:nvPr/>
        </p:nvSpPr>
        <p:spPr>
          <a:xfrm>
            <a:off x="10109508" y="6438507"/>
            <a:ext cx="2088777" cy="419493"/>
          </a:xfrm>
          <a:custGeom>
            <a:avLst/>
            <a:gdLst>
              <a:gd name="connsiteX0" fmla="*/ 0 w 2088777"/>
              <a:gd name="connsiteY0" fmla="*/ 573741 h 573741"/>
              <a:gd name="connsiteX1" fmla="*/ 2088777 w 2088777"/>
              <a:gd name="connsiteY1" fmla="*/ 573741 h 573741"/>
              <a:gd name="connsiteX2" fmla="*/ 2088777 w 2088777"/>
              <a:gd name="connsiteY2" fmla="*/ 0 h 573741"/>
              <a:gd name="connsiteX3" fmla="*/ 0 w 2088777"/>
              <a:gd name="connsiteY3" fmla="*/ 573741 h 573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8777" h="573741">
                <a:moveTo>
                  <a:pt x="0" y="573741"/>
                </a:moveTo>
                <a:lnTo>
                  <a:pt x="2088777" y="573741"/>
                </a:lnTo>
                <a:lnTo>
                  <a:pt x="2088777" y="0"/>
                </a:lnTo>
                <a:lnTo>
                  <a:pt x="0" y="573741"/>
                </a:ln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75000">
                <a:srgbClr val="6DB0DD"/>
              </a:gs>
              <a:gs pos="100000">
                <a:srgbClr val="BD85E3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Titre 1"/>
          <p:cNvSpPr>
            <a:spLocks noGrp="1"/>
          </p:cNvSpPr>
          <p:nvPr>
            <p:ph type="title"/>
          </p:nvPr>
        </p:nvSpPr>
        <p:spPr>
          <a:xfrm>
            <a:off x="160256" y="75414"/>
            <a:ext cx="10515600" cy="1325563"/>
          </a:xfrm>
          <a:noFill/>
        </p:spPr>
        <p:txBody>
          <a:bodyPr/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Sécurité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11856720" y="6488668"/>
            <a:ext cx="294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1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892" y="4134727"/>
            <a:ext cx="1863969" cy="1863969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4925" y="4292401"/>
            <a:ext cx="1548618" cy="1548618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5607" y="4213564"/>
            <a:ext cx="1706293" cy="1706293"/>
          </a:xfrm>
          <a:prstGeom prst="rect">
            <a:avLst/>
          </a:prstGeom>
        </p:spPr>
      </p:pic>
      <p:cxnSp>
        <p:nvCxnSpPr>
          <p:cNvPr id="11" name="Connecteur droit avec flèche 10"/>
          <p:cNvCxnSpPr/>
          <p:nvPr/>
        </p:nvCxnSpPr>
        <p:spPr>
          <a:xfrm>
            <a:off x="2771335" y="4923692"/>
            <a:ext cx="2633590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Connecteur droit avec flèche 11"/>
          <p:cNvCxnSpPr/>
          <p:nvPr/>
        </p:nvCxnSpPr>
        <p:spPr>
          <a:xfrm flipH="1">
            <a:off x="2693963" y="5221454"/>
            <a:ext cx="2710962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Connecteur droit avec flèche 12"/>
          <p:cNvCxnSpPr>
            <a:stCxn id="9" idx="3"/>
            <a:endCxn id="10" idx="1"/>
          </p:cNvCxnSpPr>
          <p:nvPr/>
        </p:nvCxnSpPr>
        <p:spPr>
          <a:xfrm>
            <a:off x="6953543" y="5066710"/>
            <a:ext cx="2732064" cy="1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Ellipse 13"/>
          <p:cNvSpPr/>
          <p:nvPr/>
        </p:nvSpPr>
        <p:spPr>
          <a:xfrm>
            <a:off x="3490253" y="4468833"/>
            <a:ext cx="1195754" cy="119575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5" name="Connecteur droit 14"/>
          <p:cNvCxnSpPr>
            <a:stCxn id="14" idx="0"/>
          </p:cNvCxnSpPr>
          <p:nvPr/>
        </p:nvCxnSpPr>
        <p:spPr>
          <a:xfrm flipV="1">
            <a:off x="4088130" y="3973435"/>
            <a:ext cx="0" cy="495398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ZoneTexte 15"/>
          <p:cNvSpPr txBox="1"/>
          <p:nvPr/>
        </p:nvSpPr>
        <p:spPr>
          <a:xfrm>
            <a:off x="2378905" y="3343972"/>
            <a:ext cx="34184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 smtClean="0">
                <a:latin typeface="Avenir Heavy" charset="0"/>
                <a:ea typeface="Avenir Heavy" charset="0"/>
                <a:cs typeface="Avenir Heavy" charset="0"/>
              </a:rPr>
              <a:t>Informations sensibles (login, </a:t>
            </a:r>
            <a:r>
              <a:rPr lang="fr-FR" sz="1600" b="1" dirty="0" err="1" smtClean="0">
                <a:latin typeface="Avenir Heavy" charset="0"/>
                <a:ea typeface="Avenir Heavy" charset="0"/>
                <a:cs typeface="Avenir Heavy" charset="0"/>
              </a:rPr>
              <a:t>password</a:t>
            </a:r>
            <a:r>
              <a:rPr lang="fr-FR" sz="1600" b="1" dirty="0" smtClean="0">
                <a:latin typeface="Avenir Heavy" charset="0"/>
                <a:ea typeface="Avenir Heavy" charset="0"/>
                <a:cs typeface="Avenir Heavy" charset="0"/>
              </a:rPr>
              <a:t>, </a:t>
            </a:r>
            <a:r>
              <a:rPr lang="fr-FR" sz="1600" b="1" dirty="0" err="1" smtClean="0">
                <a:latin typeface="Avenir Heavy" charset="0"/>
                <a:ea typeface="Avenir Heavy" charset="0"/>
                <a:cs typeface="Avenir Heavy" charset="0"/>
              </a:rPr>
              <a:t>credit</a:t>
            </a:r>
            <a:r>
              <a:rPr lang="fr-FR" sz="1600" b="1" dirty="0">
                <a:latin typeface="Avenir Heavy" charset="0"/>
                <a:ea typeface="Avenir Heavy" charset="0"/>
                <a:cs typeface="Avenir Heavy" charset="0"/>
              </a:rPr>
              <a:t> </a:t>
            </a:r>
            <a:r>
              <a:rPr lang="fr-FR" sz="1600" b="1" dirty="0" err="1" smtClean="0">
                <a:latin typeface="Avenir Heavy" charset="0"/>
                <a:ea typeface="Avenir Heavy" charset="0"/>
                <a:cs typeface="Avenir Heavy" charset="0"/>
              </a:rPr>
              <a:t>card</a:t>
            </a:r>
            <a:r>
              <a:rPr lang="fr-FR" sz="1600" b="1" dirty="0" smtClean="0">
                <a:latin typeface="Avenir Heavy" charset="0"/>
                <a:ea typeface="Avenir Heavy" charset="0"/>
                <a:cs typeface="Avenir Heavy" charset="0"/>
              </a:rPr>
              <a:t>, </a:t>
            </a:r>
            <a:r>
              <a:rPr lang="mr-IN" sz="1600" b="1" dirty="0" smtClean="0">
                <a:latin typeface="Avenir Heavy" charset="0"/>
                <a:ea typeface="Avenir Heavy" charset="0"/>
                <a:cs typeface="Avenir Heavy" charset="0"/>
              </a:rPr>
              <a:t>…</a:t>
            </a:r>
            <a:r>
              <a:rPr lang="fr-FR" sz="1600" b="1" dirty="0" smtClean="0">
                <a:latin typeface="Avenir Heavy" charset="0"/>
                <a:ea typeface="Avenir Heavy" charset="0"/>
                <a:cs typeface="Avenir Heavy" charset="0"/>
              </a:rPr>
              <a:t>)</a:t>
            </a:r>
            <a:endParaRPr lang="fr-FR" sz="1600" b="1" dirty="0">
              <a:latin typeface="Avenir Heavy" charset="0"/>
              <a:ea typeface="Avenir Heavy" charset="0"/>
              <a:cs typeface="Avenir Heavy" charset="0"/>
            </a:endParaRPr>
          </a:p>
        </p:txBody>
      </p:sp>
      <p:graphicFrame>
        <p:nvGraphicFramePr>
          <p:cNvPr id="17" name="Tableau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2683530"/>
              </p:ext>
            </p:extLst>
          </p:nvPr>
        </p:nvGraphicFramePr>
        <p:xfrm>
          <a:off x="6815014" y="2175531"/>
          <a:ext cx="4467274" cy="146082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37809"/>
                <a:gridCol w="2236764"/>
                <a:gridCol w="998806"/>
                <a:gridCol w="393895"/>
              </a:tblGrid>
              <a:tr h="365207">
                <a:tc>
                  <a:txBody>
                    <a:bodyPr/>
                    <a:lstStyle/>
                    <a:p>
                      <a:r>
                        <a:rPr lang="fr-FR" sz="1600" dirty="0" smtClean="0"/>
                        <a:t>ID User</a:t>
                      </a:r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600" dirty="0" smtClean="0"/>
                        <a:t>Login</a:t>
                      </a:r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600" dirty="0" err="1" smtClean="0"/>
                        <a:t>Password</a:t>
                      </a:r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mr-IN" sz="1600" dirty="0" smtClean="0"/>
                        <a:t>…</a:t>
                      </a:r>
                      <a:endParaRPr lang="fr-FR" sz="1600" dirty="0"/>
                    </a:p>
                  </a:txBody>
                  <a:tcPr/>
                </a:tc>
              </a:tr>
              <a:tr h="365207">
                <a:tc>
                  <a:txBody>
                    <a:bodyPr/>
                    <a:lstStyle/>
                    <a:p>
                      <a:r>
                        <a:rPr lang="fr-FR" sz="1600" dirty="0" smtClean="0"/>
                        <a:t>1</a:t>
                      </a:r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600" dirty="0" err="1" smtClean="0"/>
                        <a:t>harry.covert@gmail.com</a:t>
                      </a:r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600" dirty="0" err="1" smtClean="0"/>
                        <a:t>password</a:t>
                      </a:r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mr-IN" sz="1600" dirty="0" smtClean="0"/>
                        <a:t>…</a:t>
                      </a:r>
                      <a:endParaRPr lang="fr-FR" sz="1600" dirty="0"/>
                    </a:p>
                  </a:txBody>
                  <a:tcPr/>
                </a:tc>
              </a:tr>
              <a:tr h="365207">
                <a:tc>
                  <a:txBody>
                    <a:bodyPr/>
                    <a:lstStyle/>
                    <a:p>
                      <a:r>
                        <a:rPr lang="fr-FR" sz="1600" dirty="0" smtClean="0"/>
                        <a:t>2</a:t>
                      </a:r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600" dirty="0" err="1" smtClean="0"/>
                        <a:t>toto@hotmail.fr</a:t>
                      </a:r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600" dirty="0" smtClean="0"/>
                        <a:t>123456</a:t>
                      </a:r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mr-IN" sz="1600" dirty="0" smtClean="0"/>
                        <a:t>…</a:t>
                      </a:r>
                      <a:endParaRPr lang="fr-FR" sz="1600" dirty="0"/>
                    </a:p>
                  </a:txBody>
                  <a:tcPr/>
                </a:tc>
              </a:tr>
              <a:tr h="365207">
                <a:tc>
                  <a:txBody>
                    <a:bodyPr/>
                    <a:lstStyle/>
                    <a:p>
                      <a:r>
                        <a:rPr lang="mr-IN" sz="1600" dirty="0" smtClean="0"/>
                        <a:t>…</a:t>
                      </a:r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mr-IN" sz="1600" dirty="0" smtClean="0"/>
                        <a:t>…</a:t>
                      </a:r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mr-IN" sz="1600" dirty="0" smtClean="0"/>
                        <a:t>…</a:t>
                      </a:r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mr-IN" sz="1600" dirty="0" smtClean="0"/>
                        <a:t>…</a:t>
                      </a:r>
                      <a:endParaRPr lang="fr-FR" sz="1600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18" name="Connecteur droit 17"/>
          <p:cNvCxnSpPr>
            <a:stCxn id="10" idx="0"/>
          </p:cNvCxnSpPr>
          <p:nvPr/>
        </p:nvCxnSpPr>
        <p:spPr>
          <a:xfrm flipH="1" flipV="1">
            <a:off x="9101797" y="3909723"/>
            <a:ext cx="1436957" cy="303841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ZoneTexte 18"/>
          <p:cNvSpPr txBox="1"/>
          <p:nvPr/>
        </p:nvSpPr>
        <p:spPr>
          <a:xfrm>
            <a:off x="334108" y="1739396"/>
            <a:ext cx="584512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smtClean="0"/>
              <a:t>● Sécurité basique ne résistant pas aux attaques les plus simples</a:t>
            </a:r>
          </a:p>
          <a:p>
            <a:r>
              <a:rPr lang="fr-FR" sz="2000" dirty="0" smtClean="0"/>
              <a:t>● Données sensibles transitant et/ou stocké dans la base de donnée</a:t>
            </a:r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1588768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e libre 3"/>
          <p:cNvSpPr/>
          <p:nvPr/>
        </p:nvSpPr>
        <p:spPr>
          <a:xfrm>
            <a:off x="-1" y="-9427"/>
            <a:ext cx="12198285" cy="1753386"/>
          </a:xfrm>
          <a:custGeom>
            <a:avLst/>
            <a:gdLst>
              <a:gd name="connsiteX0" fmla="*/ 0 w 12207712"/>
              <a:gd name="connsiteY0" fmla="*/ 0 h 1706252"/>
              <a:gd name="connsiteX1" fmla="*/ 12207712 w 12207712"/>
              <a:gd name="connsiteY1" fmla="*/ 0 h 1706252"/>
              <a:gd name="connsiteX2" fmla="*/ 12198285 w 12207712"/>
              <a:gd name="connsiteY2" fmla="*/ 688157 h 1706252"/>
              <a:gd name="connsiteX3" fmla="*/ 9427 w 12207712"/>
              <a:gd name="connsiteY3" fmla="*/ 1706252 h 1706252"/>
              <a:gd name="connsiteX4" fmla="*/ 0 w 12207712"/>
              <a:gd name="connsiteY4" fmla="*/ 0 h 1706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7712" h="1706252">
                <a:moveTo>
                  <a:pt x="0" y="0"/>
                </a:moveTo>
                <a:lnTo>
                  <a:pt x="12207712" y="0"/>
                </a:lnTo>
                <a:lnTo>
                  <a:pt x="12198285" y="688157"/>
                </a:lnTo>
                <a:lnTo>
                  <a:pt x="9427" y="1706252"/>
                </a:lnTo>
                <a:cubicBezTo>
                  <a:pt x="6285" y="1143786"/>
                  <a:pt x="3142" y="581320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59000">
                <a:srgbClr val="6DB0DD"/>
              </a:gs>
              <a:gs pos="94000">
                <a:srgbClr val="9657DB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Forme libre 4"/>
          <p:cNvSpPr/>
          <p:nvPr/>
        </p:nvSpPr>
        <p:spPr>
          <a:xfrm>
            <a:off x="10109508" y="6438507"/>
            <a:ext cx="2088777" cy="419493"/>
          </a:xfrm>
          <a:custGeom>
            <a:avLst/>
            <a:gdLst>
              <a:gd name="connsiteX0" fmla="*/ 0 w 2088777"/>
              <a:gd name="connsiteY0" fmla="*/ 573741 h 573741"/>
              <a:gd name="connsiteX1" fmla="*/ 2088777 w 2088777"/>
              <a:gd name="connsiteY1" fmla="*/ 573741 h 573741"/>
              <a:gd name="connsiteX2" fmla="*/ 2088777 w 2088777"/>
              <a:gd name="connsiteY2" fmla="*/ 0 h 573741"/>
              <a:gd name="connsiteX3" fmla="*/ 0 w 2088777"/>
              <a:gd name="connsiteY3" fmla="*/ 573741 h 573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8777" h="573741">
                <a:moveTo>
                  <a:pt x="0" y="573741"/>
                </a:moveTo>
                <a:lnTo>
                  <a:pt x="2088777" y="573741"/>
                </a:lnTo>
                <a:lnTo>
                  <a:pt x="2088777" y="0"/>
                </a:lnTo>
                <a:lnTo>
                  <a:pt x="0" y="573741"/>
                </a:ln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75000">
                <a:srgbClr val="6DB0DD"/>
              </a:gs>
              <a:gs pos="100000">
                <a:srgbClr val="BD85E3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Titre 1"/>
          <p:cNvSpPr>
            <a:spLocks noGrp="1"/>
          </p:cNvSpPr>
          <p:nvPr>
            <p:ph type="title"/>
          </p:nvPr>
        </p:nvSpPr>
        <p:spPr>
          <a:xfrm>
            <a:off x="160256" y="75414"/>
            <a:ext cx="10515600" cy="1325563"/>
          </a:xfrm>
          <a:noFill/>
        </p:spPr>
        <p:txBody>
          <a:bodyPr/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Sécurité : Hachage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11856720" y="6488668"/>
            <a:ext cx="294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1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2140634" y="2232074"/>
            <a:ext cx="17057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err="1" smtClean="0"/>
              <a:t>Password</a:t>
            </a:r>
            <a:endParaRPr lang="fr-FR" sz="2400" dirty="0"/>
          </a:p>
        </p:txBody>
      </p:sp>
      <p:sp>
        <p:nvSpPr>
          <p:cNvPr id="9" name="ZoneTexte 8"/>
          <p:cNvSpPr txBox="1"/>
          <p:nvPr/>
        </p:nvSpPr>
        <p:spPr>
          <a:xfrm>
            <a:off x="6593057" y="2232074"/>
            <a:ext cx="504561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dirty="0"/>
              <a:t>5f4dcc3b5aa765d61d8327deb882cf99</a:t>
            </a:r>
          </a:p>
          <a:p>
            <a:endParaRPr lang="fr-FR" dirty="0"/>
          </a:p>
        </p:txBody>
      </p:sp>
      <p:cxnSp>
        <p:nvCxnSpPr>
          <p:cNvPr id="10" name="Connecteur droit avec flèche 9"/>
          <p:cNvCxnSpPr>
            <a:stCxn id="8" idx="3"/>
          </p:cNvCxnSpPr>
          <p:nvPr/>
        </p:nvCxnSpPr>
        <p:spPr>
          <a:xfrm flipV="1">
            <a:off x="3846341" y="2462906"/>
            <a:ext cx="2489980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ZoneTexte 10"/>
          <p:cNvSpPr txBox="1"/>
          <p:nvPr/>
        </p:nvSpPr>
        <p:spPr>
          <a:xfrm>
            <a:off x="747931" y="2924571"/>
            <a:ext cx="504561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dirty="0"/>
              <a:t>5f4dcc3b5aa765d61d8327deb882cf99</a:t>
            </a:r>
          </a:p>
          <a:p>
            <a:endParaRPr lang="fr-FR" dirty="0"/>
          </a:p>
        </p:txBody>
      </p:sp>
      <p:sp>
        <p:nvSpPr>
          <p:cNvPr id="12" name="ZoneTexte 11"/>
          <p:cNvSpPr txBox="1"/>
          <p:nvPr/>
        </p:nvSpPr>
        <p:spPr>
          <a:xfrm>
            <a:off x="8834511" y="2902593"/>
            <a:ext cx="17057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err="1" smtClean="0"/>
              <a:t>Password</a:t>
            </a:r>
            <a:endParaRPr lang="fr-FR" sz="2400" dirty="0"/>
          </a:p>
        </p:txBody>
      </p:sp>
      <p:cxnSp>
        <p:nvCxnSpPr>
          <p:cNvPr id="13" name="Connecteur droit avec flèche 12"/>
          <p:cNvCxnSpPr/>
          <p:nvPr/>
        </p:nvCxnSpPr>
        <p:spPr>
          <a:xfrm>
            <a:off x="5906085" y="3127855"/>
            <a:ext cx="2746716" cy="1862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Multiplication 16"/>
          <p:cNvSpPr/>
          <p:nvPr/>
        </p:nvSpPr>
        <p:spPr>
          <a:xfrm>
            <a:off x="6898443" y="2799540"/>
            <a:ext cx="675249" cy="675249"/>
          </a:xfrm>
          <a:prstGeom prst="mathMultiply">
            <a:avLst/>
          </a:prstGeom>
          <a:solidFill>
            <a:srgbClr val="FF0000"/>
          </a:solidFill>
          <a:ln w="12700"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/>
          <p:cNvSpPr txBox="1"/>
          <p:nvPr/>
        </p:nvSpPr>
        <p:spPr>
          <a:xfrm>
            <a:off x="747931" y="3603990"/>
            <a:ext cx="72290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err="1" smtClean="0">
                <a:sym typeface="Wingdings"/>
              </a:rPr>
              <a:t>Password</a:t>
            </a:r>
            <a:r>
              <a:rPr lang="fr-FR" sz="2400" dirty="0" smtClean="0">
                <a:sym typeface="Wingdings"/>
              </a:rPr>
              <a:t> = </a:t>
            </a:r>
            <a:r>
              <a:rPr lang="fr-FR" sz="2400" dirty="0" err="1" smtClean="0">
                <a:sym typeface="Wingdings"/>
              </a:rPr>
              <a:t>Password</a:t>
            </a:r>
            <a:r>
              <a:rPr lang="fr-FR" sz="2400" dirty="0" smtClean="0"/>
              <a:t> </a:t>
            </a:r>
            <a:r>
              <a:rPr lang="fr-FR" sz="2400" dirty="0" smtClean="0">
                <a:sym typeface="Wingdings"/>
              </a:rPr>
              <a:t> </a:t>
            </a:r>
            <a:r>
              <a:rPr lang="nl-NL" sz="2400" dirty="0" smtClean="0"/>
              <a:t>5f4dcc3b5</a:t>
            </a:r>
            <a:r>
              <a:rPr lang="mr-IN" sz="2400" dirty="0" smtClean="0"/>
              <a:t>…</a:t>
            </a:r>
            <a:r>
              <a:rPr lang="fr-FR" sz="2400" dirty="0" smtClean="0"/>
              <a:t> =</a:t>
            </a:r>
            <a:r>
              <a:rPr lang="nl-NL" sz="2400" dirty="0" smtClean="0"/>
              <a:t> 5f4dcc3b5</a:t>
            </a:r>
            <a:r>
              <a:rPr lang="mr-IN" sz="2400" dirty="0" smtClean="0"/>
              <a:t>…</a:t>
            </a:r>
            <a:r>
              <a:rPr lang="fr-FR" sz="2400" dirty="0" smtClean="0"/>
              <a:t> </a:t>
            </a:r>
            <a:endParaRPr lang="fr-FR" dirty="0"/>
          </a:p>
        </p:txBody>
      </p:sp>
      <p:sp>
        <p:nvSpPr>
          <p:cNvPr id="16" name="ZoneTexte 15"/>
          <p:cNvSpPr txBox="1"/>
          <p:nvPr/>
        </p:nvSpPr>
        <p:spPr>
          <a:xfrm>
            <a:off x="747931" y="4384431"/>
            <a:ext cx="85144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/>
              <a:t>● Attaque par force brute</a:t>
            </a:r>
          </a:p>
          <a:p>
            <a:r>
              <a:rPr lang="fr-FR" sz="2400" dirty="0" smtClean="0"/>
              <a:t>● Attaque par dictionnaire</a:t>
            </a:r>
          </a:p>
          <a:p>
            <a:r>
              <a:rPr lang="fr-FR" sz="2400" dirty="0" smtClean="0"/>
              <a:t>● Attaque par « Rainbow Table »</a:t>
            </a:r>
          </a:p>
        </p:txBody>
      </p:sp>
      <p:sp>
        <p:nvSpPr>
          <p:cNvPr id="17" name="ZoneTexte 16"/>
          <p:cNvSpPr txBox="1"/>
          <p:nvPr/>
        </p:nvSpPr>
        <p:spPr>
          <a:xfrm>
            <a:off x="4645855" y="2100702"/>
            <a:ext cx="1083212" cy="3715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mtClean="0"/>
              <a:t>MD5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90885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e libre 3"/>
          <p:cNvSpPr/>
          <p:nvPr/>
        </p:nvSpPr>
        <p:spPr>
          <a:xfrm>
            <a:off x="-1" y="-9427"/>
            <a:ext cx="12198285" cy="1753386"/>
          </a:xfrm>
          <a:custGeom>
            <a:avLst/>
            <a:gdLst>
              <a:gd name="connsiteX0" fmla="*/ 0 w 12207712"/>
              <a:gd name="connsiteY0" fmla="*/ 0 h 1706252"/>
              <a:gd name="connsiteX1" fmla="*/ 12207712 w 12207712"/>
              <a:gd name="connsiteY1" fmla="*/ 0 h 1706252"/>
              <a:gd name="connsiteX2" fmla="*/ 12198285 w 12207712"/>
              <a:gd name="connsiteY2" fmla="*/ 688157 h 1706252"/>
              <a:gd name="connsiteX3" fmla="*/ 9427 w 12207712"/>
              <a:gd name="connsiteY3" fmla="*/ 1706252 h 1706252"/>
              <a:gd name="connsiteX4" fmla="*/ 0 w 12207712"/>
              <a:gd name="connsiteY4" fmla="*/ 0 h 1706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7712" h="1706252">
                <a:moveTo>
                  <a:pt x="0" y="0"/>
                </a:moveTo>
                <a:lnTo>
                  <a:pt x="12207712" y="0"/>
                </a:lnTo>
                <a:lnTo>
                  <a:pt x="12198285" y="688157"/>
                </a:lnTo>
                <a:lnTo>
                  <a:pt x="9427" y="1706252"/>
                </a:lnTo>
                <a:cubicBezTo>
                  <a:pt x="6285" y="1143786"/>
                  <a:pt x="3142" y="581320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59000">
                <a:srgbClr val="6DB0DD"/>
              </a:gs>
              <a:gs pos="94000">
                <a:srgbClr val="9657DB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Forme libre 4"/>
          <p:cNvSpPr/>
          <p:nvPr/>
        </p:nvSpPr>
        <p:spPr>
          <a:xfrm>
            <a:off x="10109508" y="6438507"/>
            <a:ext cx="2088777" cy="419493"/>
          </a:xfrm>
          <a:custGeom>
            <a:avLst/>
            <a:gdLst>
              <a:gd name="connsiteX0" fmla="*/ 0 w 2088777"/>
              <a:gd name="connsiteY0" fmla="*/ 573741 h 573741"/>
              <a:gd name="connsiteX1" fmla="*/ 2088777 w 2088777"/>
              <a:gd name="connsiteY1" fmla="*/ 573741 h 573741"/>
              <a:gd name="connsiteX2" fmla="*/ 2088777 w 2088777"/>
              <a:gd name="connsiteY2" fmla="*/ 0 h 573741"/>
              <a:gd name="connsiteX3" fmla="*/ 0 w 2088777"/>
              <a:gd name="connsiteY3" fmla="*/ 573741 h 573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8777" h="573741">
                <a:moveTo>
                  <a:pt x="0" y="573741"/>
                </a:moveTo>
                <a:lnTo>
                  <a:pt x="2088777" y="573741"/>
                </a:lnTo>
                <a:lnTo>
                  <a:pt x="2088777" y="0"/>
                </a:lnTo>
                <a:lnTo>
                  <a:pt x="0" y="573741"/>
                </a:ln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75000">
                <a:srgbClr val="6DB0DD"/>
              </a:gs>
              <a:gs pos="100000">
                <a:srgbClr val="BD85E3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Titre 1"/>
          <p:cNvSpPr>
            <a:spLocks noGrp="1"/>
          </p:cNvSpPr>
          <p:nvPr>
            <p:ph type="title"/>
          </p:nvPr>
        </p:nvSpPr>
        <p:spPr>
          <a:xfrm>
            <a:off x="160256" y="75414"/>
            <a:ext cx="10515600" cy="1325563"/>
          </a:xfrm>
          <a:noFill/>
        </p:spPr>
        <p:txBody>
          <a:bodyPr/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Sécurité : Hachage salé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11856720" y="6488668"/>
            <a:ext cx="294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1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1281332" y="2719754"/>
            <a:ext cx="23211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err="1" smtClean="0"/>
              <a:t>Password</a:t>
            </a:r>
            <a:r>
              <a:rPr lang="fr-FR" sz="2400" dirty="0" smtClean="0"/>
              <a:t> + Sel1</a:t>
            </a:r>
            <a:endParaRPr lang="fr-FR" sz="2400" dirty="0"/>
          </a:p>
        </p:txBody>
      </p:sp>
      <p:sp>
        <p:nvSpPr>
          <p:cNvPr id="16" name="ZoneTexte 15"/>
          <p:cNvSpPr txBox="1"/>
          <p:nvPr/>
        </p:nvSpPr>
        <p:spPr>
          <a:xfrm>
            <a:off x="6349217" y="2719754"/>
            <a:ext cx="504561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/>
              <a:t>d0018b54a667dcc19a1377823f3f8c65</a:t>
            </a:r>
          </a:p>
          <a:p>
            <a:endParaRPr lang="fr-FR" dirty="0"/>
          </a:p>
        </p:txBody>
      </p:sp>
      <p:cxnSp>
        <p:nvCxnSpPr>
          <p:cNvPr id="17" name="Connecteur droit avec flèche 16"/>
          <p:cNvCxnSpPr/>
          <p:nvPr/>
        </p:nvCxnSpPr>
        <p:spPr>
          <a:xfrm flipV="1">
            <a:off x="3602501" y="2950586"/>
            <a:ext cx="2489980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ZoneTexte 17"/>
          <p:cNvSpPr txBox="1"/>
          <p:nvPr/>
        </p:nvSpPr>
        <p:spPr>
          <a:xfrm>
            <a:off x="1281332" y="3312790"/>
            <a:ext cx="23211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err="1" smtClean="0"/>
              <a:t>Password</a:t>
            </a:r>
            <a:r>
              <a:rPr lang="fr-FR" sz="2400" dirty="0" smtClean="0"/>
              <a:t> + Sel2</a:t>
            </a:r>
            <a:endParaRPr lang="fr-FR" sz="2400" dirty="0"/>
          </a:p>
        </p:txBody>
      </p:sp>
      <p:sp>
        <p:nvSpPr>
          <p:cNvPr id="19" name="ZoneTexte 18"/>
          <p:cNvSpPr txBox="1"/>
          <p:nvPr/>
        </p:nvSpPr>
        <p:spPr>
          <a:xfrm>
            <a:off x="6349217" y="3312790"/>
            <a:ext cx="50456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2400" dirty="0" smtClean="0"/>
              <a:t>fe7e026084f426948798693f19e9cd19</a:t>
            </a:r>
            <a:endParaRPr lang="fi-FI" sz="2400" dirty="0"/>
          </a:p>
        </p:txBody>
      </p:sp>
      <p:cxnSp>
        <p:nvCxnSpPr>
          <p:cNvPr id="20" name="Connecteur droit avec flèche 19"/>
          <p:cNvCxnSpPr/>
          <p:nvPr/>
        </p:nvCxnSpPr>
        <p:spPr>
          <a:xfrm flipV="1">
            <a:off x="3602501" y="3543622"/>
            <a:ext cx="2489980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ZoneTexte 20"/>
          <p:cNvSpPr txBox="1"/>
          <p:nvPr/>
        </p:nvSpPr>
        <p:spPr>
          <a:xfrm>
            <a:off x="4434253" y="2579076"/>
            <a:ext cx="1083212" cy="3715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MD5</a:t>
            </a:r>
            <a:endParaRPr lang="fr-FR" dirty="0"/>
          </a:p>
        </p:txBody>
      </p:sp>
      <p:sp>
        <p:nvSpPr>
          <p:cNvPr id="22" name="ZoneTexte 21"/>
          <p:cNvSpPr txBox="1"/>
          <p:nvPr/>
        </p:nvSpPr>
        <p:spPr>
          <a:xfrm>
            <a:off x="4434253" y="3212328"/>
            <a:ext cx="1083212" cy="3715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mtClean="0"/>
              <a:t>MD5</a:t>
            </a:r>
            <a:endParaRPr lang="fr-FR"/>
          </a:p>
        </p:txBody>
      </p:sp>
      <p:sp>
        <p:nvSpPr>
          <p:cNvPr id="23" name="ZoneTexte 22"/>
          <p:cNvSpPr txBox="1"/>
          <p:nvPr/>
        </p:nvSpPr>
        <p:spPr>
          <a:xfrm>
            <a:off x="1232972" y="4564438"/>
            <a:ext cx="85593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err="1" smtClean="0">
                <a:sym typeface="Wingdings"/>
              </a:rPr>
              <a:t>Password</a:t>
            </a:r>
            <a:r>
              <a:rPr lang="fr-FR" sz="2400" dirty="0" smtClean="0">
                <a:sym typeface="Wingdings"/>
              </a:rPr>
              <a:t> = </a:t>
            </a:r>
            <a:r>
              <a:rPr lang="fr-FR" sz="2400" dirty="0" err="1" smtClean="0">
                <a:sym typeface="Wingdings"/>
              </a:rPr>
              <a:t>Password</a:t>
            </a:r>
            <a:r>
              <a:rPr lang="fr-FR" sz="2400" dirty="0" smtClean="0"/>
              <a:t> </a:t>
            </a:r>
            <a:r>
              <a:rPr lang="fr-FR" sz="2400" dirty="0" smtClean="0">
                <a:sym typeface="Wingdings"/>
              </a:rPr>
              <a:t> </a:t>
            </a:r>
            <a:r>
              <a:rPr lang="it-IT" sz="2400" dirty="0" smtClean="0"/>
              <a:t>d0018b54a667d</a:t>
            </a:r>
            <a:r>
              <a:rPr lang="mr-IN" sz="2400" dirty="0" smtClean="0"/>
              <a:t>…</a:t>
            </a:r>
            <a:r>
              <a:rPr lang="fr-FR" sz="2400" dirty="0" smtClean="0"/>
              <a:t> =</a:t>
            </a:r>
            <a:r>
              <a:rPr lang="nl-NL" sz="2400" dirty="0" smtClean="0"/>
              <a:t> </a:t>
            </a:r>
            <a:r>
              <a:rPr lang="fi-FI" sz="2400" smtClean="0"/>
              <a:t>fe7e026084f426</a:t>
            </a:r>
            <a:r>
              <a:rPr lang="mr-IN" sz="2400" smtClean="0"/>
              <a:t>…</a:t>
            </a:r>
            <a:r>
              <a:rPr lang="fr-FR" sz="2400" dirty="0" smtClean="0"/>
              <a:t> </a:t>
            </a:r>
            <a:endParaRPr lang="fr-FR" dirty="0"/>
          </a:p>
        </p:txBody>
      </p:sp>
      <p:sp>
        <p:nvSpPr>
          <p:cNvPr id="24" name="ZoneTexte 23"/>
          <p:cNvSpPr txBox="1"/>
          <p:nvPr/>
        </p:nvSpPr>
        <p:spPr>
          <a:xfrm>
            <a:off x="1281332" y="3946039"/>
            <a:ext cx="105753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●</a:t>
            </a:r>
            <a:r>
              <a:rPr lang="fr-FR" sz="2400" dirty="0" smtClean="0"/>
              <a:t> Un Sel Unique </a:t>
            </a:r>
            <a:r>
              <a:rPr lang="fr-FR" sz="2400" smtClean="0"/>
              <a:t>par utilisateur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1250028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e libre 3"/>
          <p:cNvSpPr/>
          <p:nvPr/>
        </p:nvSpPr>
        <p:spPr>
          <a:xfrm>
            <a:off x="-1" y="-9427"/>
            <a:ext cx="12198285" cy="1753386"/>
          </a:xfrm>
          <a:custGeom>
            <a:avLst/>
            <a:gdLst>
              <a:gd name="connsiteX0" fmla="*/ 0 w 12207712"/>
              <a:gd name="connsiteY0" fmla="*/ 0 h 1706252"/>
              <a:gd name="connsiteX1" fmla="*/ 12207712 w 12207712"/>
              <a:gd name="connsiteY1" fmla="*/ 0 h 1706252"/>
              <a:gd name="connsiteX2" fmla="*/ 12198285 w 12207712"/>
              <a:gd name="connsiteY2" fmla="*/ 688157 h 1706252"/>
              <a:gd name="connsiteX3" fmla="*/ 9427 w 12207712"/>
              <a:gd name="connsiteY3" fmla="*/ 1706252 h 1706252"/>
              <a:gd name="connsiteX4" fmla="*/ 0 w 12207712"/>
              <a:gd name="connsiteY4" fmla="*/ 0 h 1706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7712" h="1706252">
                <a:moveTo>
                  <a:pt x="0" y="0"/>
                </a:moveTo>
                <a:lnTo>
                  <a:pt x="12207712" y="0"/>
                </a:lnTo>
                <a:lnTo>
                  <a:pt x="12198285" y="688157"/>
                </a:lnTo>
                <a:lnTo>
                  <a:pt x="9427" y="1706252"/>
                </a:lnTo>
                <a:cubicBezTo>
                  <a:pt x="6285" y="1143786"/>
                  <a:pt x="3142" y="581320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59000">
                <a:srgbClr val="6DB0DD"/>
              </a:gs>
              <a:gs pos="94000">
                <a:srgbClr val="9657DB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Forme libre 4"/>
          <p:cNvSpPr/>
          <p:nvPr/>
        </p:nvSpPr>
        <p:spPr>
          <a:xfrm>
            <a:off x="10109508" y="6438507"/>
            <a:ext cx="2088777" cy="419493"/>
          </a:xfrm>
          <a:custGeom>
            <a:avLst/>
            <a:gdLst>
              <a:gd name="connsiteX0" fmla="*/ 0 w 2088777"/>
              <a:gd name="connsiteY0" fmla="*/ 573741 h 573741"/>
              <a:gd name="connsiteX1" fmla="*/ 2088777 w 2088777"/>
              <a:gd name="connsiteY1" fmla="*/ 573741 h 573741"/>
              <a:gd name="connsiteX2" fmla="*/ 2088777 w 2088777"/>
              <a:gd name="connsiteY2" fmla="*/ 0 h 573741"/>
              <a:gd name="connsiteX3" fmla="*/ 0 w 2088777"/>
              <a:gd name="connsiteY3" fmla="*/ 573741 h 573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8777" h="573741">
                <a:moveTo>
                  <a:pt x="0" y="573741"/>
                </a:moveTo>
                <a:lnTo>
                  <a:pt x="2088777" y="573741"/>
                </a:lnTo>
                <a:lnTo>
                  <a:pt x="2088777" y="0"/>
                </a:lnTo>
                <a:lnTo>
                  <a:pt x="0" y="573741"/>
                </a:ln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75000">
                <a:srgbClr val="6DB0DD"/>
              </a:gs>
              <a:gs pos="100000">
                <a:srgbClr val="BD85E3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Titre 1"/>
          <p:cNvSpPr>
            <a:spLocks noGrp="1"/>
          </p:cNvSpPr>
          <p:nvPr>
            <p:ph type="title"/>
          </p:nvPr>
        </p:nvSpPr>
        <p:spPr>
          <a:xfrm>
            <a:off x="160256" y="75414"/>
            <a:ext cx="10515600" cy="1325563"/>
          </a:xfrm>
          <a:noFill/>
        </p:spPr>
        <p:txBody>
          <a:bodyPr/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Architecture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11856720" y="6488668"/>
            <a:ext cx="294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1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8" name="Rectangle à coins arrondis 7"/>
          <p:cNvSpPr/>
          <p:nvPr/>
        </p:nvSpPr>
        <p:spPr>
          <a:xfrm>
            <a:off x="801277" y="2323707"/>
            <a:ext cx="4270343" cy="4232635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à coins arrondis 8"/>
          <p:cNvSpPr/>
          <p:nvPr/>
        </p:nvSpPr>
        <p:spPr>
          <a:xfrm>
            <a:off x="7005685" y="2323706"/>
            <a:ext cx="4270343" cy="4232635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ZoneTexte 9"/>
          <p:cNvSpPr txBox="1"/>
          <p:nvPr/>
        </p:nvSpPr>
        <p:spPr>
          <a:xfrm>
            <a:off x="2247798" y="1677375"/>
            <a:ext cx="13773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 smtClean="0">
                <a:latin typeface="Product Sans" panose="020B0403030502040203" pitchFamily="34" charset="0"/>
              </a:rPr>
              <a:t>Client</a:t>
            </a:r>
            <a:endParaRPr lang="fr-FR" sz="3600" dirty="0">
              <a:latin typeface="Product Sans" panose="020B0403030502040203" pitchFamily="34" charset="0"/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8266257" y="1677374"/>
            <a:ext cx="17491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 smtClean="0">
                <a:latin typeface="Product Sans" panose="020B0403030502040203" pitchFamily="34" charset="0"/>
              </a:rPr>
              <a:t>Serveur</a:t>
            </a:r>
            <a:endParaRPr lang="fr-FR" sz="3600" dirty="0">
              <a:latin typeface="Product Sans" panose="020B0403030502040203" pitchFamily="34" charset="0"/>
            </a:endParaRPr>
          </a:p>
        </p:txBody>
      </p:sp>
      <p:sp>
        <p:nvSpPr>
          <p:cNvPr id="12" name="Rectangle à coins arrondis 11"/>
          <p:cNvSpPr/>
          <p:nvPr/>
        </p:nvSpPr>
        <p:spPr>
          <a:xfrm>
            <a:off x="2837959" y="3841421"/>
            <a:ext cx="1574277" cy="119720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smtClean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Code C</a:t>
            </a:r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3" name="Rectangle à coins arrondis 12"/>
          <p:cNvSpPr/>
          <p:nvPr/>
        </p:nvSpPr>
        <p:spPr>
          <a:xfrm>
            <a:off x="7665068" y="3841421"/>
            <a:ext cx="1574277" cy="1197204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Code C</a:t>
            </a:r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4" name="Cylindre 13"/>
          <p:cNvSpPr/>
          <p:nvPr/>
        </p:nvSpPr>
        <p:spPr>
          <a:xfrm>
            <a:off x="9766169" y="2705493"/>
            <a:ext cx="1013067" cy="1338606"/>
          </a:xfrm>
          <a:prstGeom prst="can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BDD</a:t>
            </a:r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5" name="Rectangle à coins arrondis 14"/>
          <p:cNvSpPr/>
          <p:nvPr/>
        </p:nvSpPr>
        <p:spPr>
          <a:xfrm>
            <a:off x="7835289" y="5453714"/>
            <a:ext cx="1233835" cy="970964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Python</a:t>
            </a:r>
          </a:p>
          <a:p>
            <a:pPr algn="ctr"/>
            <a:endParaRPr lang="fr-FR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6" name="Rectangle à coins arrondis 15"/>
          <p:cNvSpPr/>
          <p:nvPr/>
        </p:nvSpPr>
        <p:spPr>
          <a:xfrm>
            <a:off x="3016022" y="5490952"/>
            <a:ext cx="1233835" cy="970964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Python</a:t>
            </a:r>
          </a:p>
          <a:p>
            <a:pPr algn="ctr"/>
            <a:endParaRPr lang="fr-FR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7" name="Rectangle à coins arrondis 16"/>
          <p:cNvSpPr/>
          <p:nvPr/>
        </p:nvSpPr>
        <p:spPr>
          <a:xfrm>
            <a:off x="1329179" y="2969443"/>
            <a:ext cx="1197205" cy="871978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JavaScript</a:t>
            </a:r>
          </a:p>
          <a:p>
            <a:pPr algn="ctr"/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8" name="Image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1824" y="3997460"/>
            <a:ext cx="307261" cy="307261"/>
          </a:xfrm>
          <a:prstGeom prst="rect">
            <a:avLst/>
          </a:prstGeom>
        </p:spPr>
      </p:pic>
      <p:sp>
        <p:nvSpPr>
          <p:cNvPr id="19" name="Ellipse 18"/>
          <p:cNvSpPr/>
          <p:nvPr/>
        </p:nvSpPr>
        <p:spPr>
          <a:xfrm>
            <a:off x="3326238" y="5924627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Ellipse 19"/>
          <p:cNvSpPr/>
          <p:nvPr/>
        </p:nvSpPr>
        <p:spPr>
          <a:xfrm>
            <a:off x="3326237" y="6029029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Ellipse 20"/>
          <p:cNvSpPr/>
          <p:nvPr/>
        </p:nvSpPr>
        <p:spPr>
          <a:xfrm>
            <a:off x="3326237" y="612964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Ellipse 21"/>
          <p:cNvSpPr/>
          <p:nvPr/>
        </p:nvSpPr>
        <p:spPr>
          <a:xfrm>
            <a:off x="3326237" y="623025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Ellipse 22"/>
          <p:cNvSpPr/>
          <p:nvPr/>
        </p:nvSpPr>
        <p:spPr>
          <a:xfrm>
            <a:off x="3893928" y="5924627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Ellipse 23"/>
          <p:cNvSpPr/>
          <p:nvPr/>
        </p:nvSpPr>
        <p:spPr>
          <a:xfrm>
            <a:off x="3893927" y="6029029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Ellipse 24"/>
          <p:cNvSpPr/>
          <p:nvPr/>
        </p:nvSpPr>
        <p:spPr>
          <a:xfrm>
            <a:off x="3893927" y="612964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Ellipse 25"/>
          <p:cNvSpPr/>
          <p:nvPr/>
        </p:nvSpPr>
        <p:spPr>
          <a:xfrm>
            <a:off x="3893927" y="623025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Ellipse 26"/>
          <p:cNvSpPr/>
          <p:nvPr/>
        </p:nvSpPr>
        <p:spPr>
          <a:xfrm>
            <a:off x="3610082" y="598641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Ellipse 27"/>
          <p:cNvSpPr/>
          <p:nvPr/>
        </p:nvSpPr>
        <p:spPr>
          <a:xfrm>
            <a:off x="3610081" y="609081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Ellipse 28"/>
          <p:cNvSpPr/>
          <p:nvPr/>
        </p:nvSpPr>
        <p:spPr>
          <a:xfrm>
            <a:off x="3610081" y="6191423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2" name="Connecteur droit 31"/>
          <p:cNvCxnSpPr>
            <a:stCxn id="19" idx="6"/>
            <a:endCxn id="27" idx="2"/>
          </p:cNvCxnSpPr>
          <p:nvPr/>
        </p:nvCxnSpPr>
        <p:spPr>
          <a:xfrm>
            <a:off x="3371957" y="5947487"/>
            <a:ext cx="238125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33"/>
          <p:cNvCxnSpPr>
            <a:stCxn id="19" idx="6"/>
            <a:endCxn id="28" idx="2"/>
          </p:cNvCxnSpPr>
          <p:nvPr/>
        </p:nvCxnSpPr>
        <p:spPr>
          <a:xfrm>
            <a:off x="3371957" y="5947487"/>
            <a:ext cx="238124" cy="1661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36"/>
          <p:cNvCxnSpPr>
            <a:stCxn id="19" idx="6"/>
            <a:endCxn id="29" idx="2"/>
          </p:cNvCxnSpPr>
          <p:nvPr/>
        </p:nvCxnSpPr>
        <p:spPr>
          <a:xfrm>
            <a:off x="3371957" y="5947487"/>
            <a:ext cx="238124" cy="2667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39"/>
          <p:cNvCxnSpPr>
            <a:stCxn id="20" idx="6"/>
            <a:endCxn id="27" idx="2"/>
          </p:cNvCxnSpPr>
          <p:nvPr/>
        </p:nvCxnSpPr>
        <p:spPr>
          <a:xfrm flipV="1">
            <a:off x="3371956" y="6009270"/>
            <a:ext cx="238126" cy="426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42"/>
          <p:cNvCxnSpPr>
            <a:stCxn id="20" idx="6"/>
            <a:endCxn id="28" idx="2"/>
          </p:cNvCxnSpPr>
          <p:nvPr/>
        </p:nvCxnSpPr>
        <p:spPr>
          <a:xfrm>
            <a:off x="3371956" y="6051889"/>
            <a:ext cx="238125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eur droit 45"/>
          <p:cNvCxnSpPr>
            <a:stCxn id="20" idx="6"/>
            <a:endCxn id="29" idx="2"/>
          </p:cNvCxnSpPr>
          <p:nvPr/>
        </p:nvCxnSpPr>
        <p:spPr>
          <a:xfrm>
            <a:off x="3371956" y="6051889"/>
            <a:ext cx="238125" cy="1623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droit 48"/>
          <p:cNvCxnSpPr>
            <a:stCxn id="21" idx="6"/>
            <a:endCxn id="27" idx="2"/>
          </p:cNvCxnSpPr>
          <p:nvPr/>
        </p:nvCxnSpPr>
        <p:spPr>
          <a:xfrm flipV="1">
            <a:off x="3371956" y="6009270"/>
            <a:ext cx="238126" cy="1432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eur droit 51"/>
          <p:cNvCxnSpPr>
            <a:stCxn id="21" idx="6"/>
            <a:endCxn id="28" idx="2"/>
          </p:cNvCxnSpPr>
          <p:nvPr/>
        </p:nvCxnSpPr>
        <p:spPr>
          <a:xfrm flipV="1">
            <a:off x="3371956" y="6113672"/>
            <a:ext cx="238125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eur droit 54"/>
          <p:cNvCxnSpPr>
            <a:stCxn id="21" idx="6"/>
            <a:endCxn id="29" idx="2"/>
          </p:cNvCxnSpPr>
          <p:nvPr/>
        </p:nvCxnSpPr>
        <p:spPr>
          <a:xfrm>
            <a:off x="3371956" y="6152500"/>
            <a:ext cx="238125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eur droit 57"/>
          <p:cNvCxnSpPr>
            <a:stCxn id="22" idx="6"/>
            <a:endCxn id="27" idx="2"/>
          </p:cNvCxnSpPr>
          <p:nvPr/>
        </p:nvCxnSpPr>
        <p:spPr>
          <a:xfrm flipV="1">
            <a:off x="3371956" y="6009270"/>
            <a:ext cx="238126" cy="2438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 droit 62"/>
          <p:cNvCxnSpPr>
            <a:stCxn id="22" idx="6"/>
          </p:cNvCxnSpPr>
          <p:nvPr/>
        </p:nvCxnSpPr>
        <p:spPr>
          <a:xfrm flipV="1">
            <a:off x="3371956" y="6113672"/>
            <a:ext cx="238125" cy="1394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eur droit 65"/>
          <p:cNvCxnSpPr>
            <a:stCxn id="22" idx="6"/>
            <a:endCxn id="29" idx="2"/>
          </p:cNvCxnSpPr>
          <p:nvPr/>
        </p:nvCxnSpPr>
        <p:spPr>
          <a:xfrm flipV="1">
            <a:off x="3371956" y="6214283"/>
            <a:ext cx="238125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eur droit 68"/>
          <p:cNvCxnSpPr>
            <a:endCxn id="23" idx="2"/>
          </p:cNvCxnSpPr>
          <p:nvPr/>
        </p:nvCxnSpPr>
        <p:spPr>
          <a:xfrm flipV="1">
            <a:off x="3655800" y="5947487"/>
            <a:ext cx="238128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eur droit 71"/>
          <p:cNvCxnSpPr>
            <a:stCxn id="27" idx="6"/>
          </p:cNvCxnSpPr>
          <p:nvPr/>
        </p:nvCxnSpPr>
        <p:spPr>
          <a:xfrm>
            <a:off x="3655801" y="6009270"/>
            <a:ext cx="238126" cy="426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eur droit 74"/>
          <p:cNvCxnSpPr/>
          <p:nvPr/>
        </p:nvCxnSpPr>
        <p:spPr>
          <a:xfrm>
            <a:off x="3655800" y="6009270"/>
            <a:ext cx="238127" cy="1432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cteur droit 77"/>
          <p:cNvCxnSpPr>
            <a:endCxn id="26" idx="2"/>
          </p:cNvCxnSpPr>
          <p:nvPr/>
        </p:nvCxnSpPr>
        <p:spPr>
          <a:xfrm>
            <a:off x="3655800" y="6009270"/>
            <a:ext cx="238127" cy="2438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necteur droit 80"/>
          <p:cNvCxnSpPr>
            <a:stCxn id="28" idx="6"/>
            <a:endCxn id="23" idx="2"/>
          </p:cNvCxnSpPr>
          <p:nvPr/>
        </p:nvCxnSpPr>
        <p:spPr>
          <a:xfrm flipV="1">
            <a:off x="3655800" y="5947487"/>
            <a:ext cx="238128" cy="1661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necteur droit 83"/>
          <p:cNvCxnSpPr>
            <a:stCxn id="28" idx="6"/>
            <a:endCxn id="24" idx="2"/>
          </p:cNvCxnSpPr>
          <p:nvPr/>
        </p:nvCxnSpPr>
        <p:spPr>
          <a:xfrm flipV="1">
            <a:off x="3655800" y="6051889"/>
            <a:ext cx="238127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cteur droit 87"/>
          <p:cNvCxnSpPr>
            <a:stCxn id="28" idx="6"/>
            <a:endCxn id="25" idx="2"/>
          </p:cNvCxnSpPr>
          <p:nvPr/>
        </p:nvCxnSpPr>
        <p:spPr>
          <a:xfrm>
            <a:off x="3655800" y="6113672"/>
            <a:ext cx="238127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Connecteur droit 90"/>
          <p:cNvCxnSpPr>
            <a:stCxn id="28" idx="6"/>
            <a:endCxn id="26" idx="2"/>
          </p:cNvCxnSpPr>
          <p:nvPr/>
        </p:nvCxnSpPr>
        <p:spPr>
          <a:xfrm>
            <a:off x="3655800" y="6113672"/>
            <a:ext cx="238127" cy="1394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necteur droit 94"/>
          <p:cNvCxnSpPr>
            <a:stCxn id="29" idx="6"/>
            <a:endCxn id="23" idx="2"/>
          </p:cNvCxnSpPr>
          <p:nvPr/>
        </p:nvCxnSpPr>
        <p:spPr>
          <a:xfrm flipV="1">
            <a:off x="3655800" y="5947487"/>
            <a:ext cx="238128" cy="2667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Connecteur droit 99"/>
          <p:cNvCxnSpPr>
            <a:stCxn id="29" idx="6"/>
            <a:endCxn id="24" idx="2"/>
          </p:cNvCxnSpPr>
          <p:nvPr/>
        </p:nvCxnSpPr>
        <p:spPr>
          <a:xfrm flipV="1">
            <a:off x="3655800" y="6051889"/>
            <a:ext cx="238127" cy="1623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necteur droit 102"/>
          <p:cNvCxnSpPr>
            <a:stCxn id="29" idx="6"/>
            <a:endCxn id="25" idx="2"/>
          </p:cNvCxnSpPr>
          <p:nvPr/>
        </p:nvCxnSpPr>
        <p:spPr>
          <a:xfrm flipV="1">
            <a:off x="3655800" y="6152500"/>
            <a:ext cx="238127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necteur droit 105"/>
          <p:cNvCxnSpPr>
            <a:stCxn id="29" idx="6"/>
            <a:endCxn id="26" idx="2"/>
          </p:cNvCxnSpPr>
          <p:nvPr/>
        </p:nvCxnSpPr>
        <p:spPr>
          <a:xfrm>
            <a:off x="3655800" y="6214283"/>
            <a:ext cx="238127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Ellipse 108"/>
          <p:cNvSpPr/>
          <p:nvPr/>
        </p:nvSpPr>
        <p:spPr>
          <a:xfrm>
            <a:off x="8168365" y="5887389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0" name="Ellipse 109"/>
          <p:cNvSpPr/>
          <p:nvPr/>
        </p:nvSpPr>
        <p:spPr>
          <a:xfrm>
            <a:off x="8168364" y="599179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1" name="Ellipse 110"/>
          <p:cNvSpPr/>
          <p:nvPr/>
        </p:nvSpPr>
        <p:spPr>
          <a:xfrm>
            <a:off x="8168364" y="609240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2" name="Ellipse 111"/>
          <p:cNvSpPr/>
          <p:nvPr/>
        </p:nvSpPr>
        <p:spPr>
          <a:xfrm>
            <a:off x="8168364" y="6193013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3" name="Ellipse 112"/>
          <p:cNvSpPr/>
          <p:nvPr/>
        </p:nvSpPr>
        <p:spPr>
          <a:xfrm>
            <a:off x="8736055" y="5887389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4" name="Ellipse 113"/>
          <p:cNvSpPr/>
          <p:nvPr/>
        </p:nvSpPr>
        <p:spPr>
          <a:xfrm>
            <a:off x="8736054" y="599179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5" name="Ellipse 114"/>
          <p:cNvSpPr/>
          <p:nvPr/>
        </p:nvSpPr>
        <p:spPr>
          <a:xfrm>
            <a:off x="8736054" y="609240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6" name="Ellipse 115"/>
          <p:cNvSpPr/>
          <p:nvPr/>
        </p:nvSpPr>
        <p:spPr>
          <a:xfrm>
            <a:off x="8736054" y="6193013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7" name="Ellipse 116"/>
          <p:cNvSpPr/>
          <p:nvPr/>
        </p:nvSpPr>
        <p:spPr>
          <a:xfrm>
            <a:off x="8452209" y="594917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8" name="Ellipse 117"/>
          <p:cNvSpPr/>
          <p:nvPr/>
        </p:nvSpPr>
        <p:spPr>
          <a:xfrm>
            <a:off x="8452208" y="6053574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9" name="Ellipse 118"/>
          <p:cNvSpPr/>
          <p:nvPr/>
        </p:nvSpPr>
        <p:spPr>
          <a:xfrm>
            <a:off x="8452208" y="6154185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20" name="Connecteur droit 119"/>
          <p:cNvCxnSpPr>
            <a:stCxn id="109" idx="6"/>
            <a:endCxn id="117" idx="2"/>
          </p:cNvCxnSpPr>
          <p:nvPr/>
        </p:nvCxnSpPr>
        <p:spPr>
          <a:xfrm>
            <a:off x="8214084" y="5910249"/>
            <a:ext cx="238125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Connecteur droit 120"/>
          <p:cNvCxnSpPr>
            <a:stCxn id="109" idx="6"/>
            <a:endCxn id="118" idx="2"/>
          </p:cNvCxnSpPr>
          <p:nvPr/>
        </p:nvCxnSpPr>
        <p:spPr>
          <a:xfrm>
            <a:off x="8214084" y="5910249"/>
            <a:ext cx="238124" cy="1661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onnecteur droit 121"/>
          <p:cNvCxnSpPr>
            <a:stCxn id="109" idx="6"/>
            <a:endCxn id="119" idx="2"/>
          </p:cNvCxnSpPr>
          <p:nvPr/>
        </p:nvCxnSpPr>
        <p:spPr>
          <a:xfrm>
            <a:off x="8214084" y="5910249"/>
            <a:ext cx="238124" cy="2667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necteur droit 122"/>
          <p:cNvCxnSpPr>
            <a:stCxn id="110" idx="6"/>
            <a:endCxn id="117" idx="2"/>
          </p:cNvCxnSpPr>
          <p:nvPr/>
        </p:nvCxnSpPr>
        <p:spPr>
          <a:xfrm flipV="1">
            <a:off x="8214083" y="5972032"/>
            <a:ext cx="238126" cy="426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Connecteur droit 123"/>
          <p:cNvCxnSpPr>
            <a:stCxn id="110" idx="6"/>
            <a:endCxn id="118" idx="2"/>
          </p:cNvCxnSpPr>
          <p:nvPr/>
        </p:nvCxnSpPr>
        <p:spPr>
          <a:xfrm>
            <a:off x="8214083" y="6014651"/>
            <a:ext cx="238125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Connecteur droit 124"/>
          <p:cNvCxnSpPr>
            <a:stCxn id="110" idx="6"/>
            <a:endCxn id="119" idx="2"/>
          </p:cNvCxnSpPr>
          <p:nvPr/>
        </p:nvCxnSpPr>
        <p:spPr>
          <a:xfrm>
            <a:off x="8214083" y="6014651"/>
            <a:ext cx="238125" cy="1623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Connecteur droit 125"/>
          <p:cNvCxnSpPr>
            <a:stCxn id="111" idx="6"/>
            <a:endCxn id="117" idx="2"/>
          </p:cNvCxnSpPr>
          <p:nvPr/>
        </p:nvCxnSpPr>
        <p:spPr>
          <a:xfrm flipV="1">
            <a:off x="8214083" y="5972032"/>
            <a:ext cx="238126" cy="1432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Connecteur droit 126"/>
          <p:cNvCxnSpPr>
            <a:stCxn id="111" idx="6"/>
            <a:endCxn id="118" idx="2"/>
          </p:cNvCxnSpPr>
          <p:nvPr/>
        </p:nvCxnSpPr>
        <p:spPr>
          <a:xfrm flipV="1">
            <a:off x="8214083" y="6076434"/>
            <a:ext cx="238125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necteur droit 127"/>
          <p:cNvCxnSpPr>
            <a:stCxn id="111" idx="6"/>
            <a:endCxn id="119" idx="2"/>
          </p:cNvCxnSpPr>
          <p:nvPr/>
        </p:nvCxnSpPr>
        <p:spPr>
          <a:xfrm>
            <a:off x="8214083" y="6115262"/>
            <a:ext cx="238125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Connecteur droit 128"/>
          <p:cNvCxnSpPr>
            <a:stCxn id="112" idx="6"/>
            <a:endCxn id="117" idx="2"/>
          </p:cNvCxnSpPr>
          <p:nvPr/>
        </p:nvCxnSpPr>
        <p:spPr>
          <a:xfrm flipV="1">
            <a:off x="8214083" y="5972032"/>
            <a:ext cx="238126" cy="2438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necteur droit 129"/>
          <p:cNvCxnSpPr>
            <a:stCxn id="112" idx="6"/>
          </p:cNvCxnSpPr>
          <p:nvPr/>
        </p:nvCxnSpPr>
        <p:spPr>
          <a:xfrm flipV="1">
            <a:off x="8214083" y="6076434"/>
            <a:ext cx="238125" cy="1394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Connecteur droit 130"/>
          <p:cNvCxnSpPr>
            <a:stCxn id="112" idx="6"/>
            <a:endCxn id="119" idx="2"/>
          </p:cNvCxnSpPr>
          <p:nvPr/>
        </p:nvCxnSpPr>
        <p:spPr>
          <a:xfrm flipV="1">
            <a:off x="8214083" y="6177045"/>
            <a:ext cx="238125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onnecteur droit 131"/>
          <p:cNvCxnSpPr>
            <a:endCxn id="113" idx="2"/>
          </p:cNvCxnSpPr>
          <p:nvPr/>
        </p:nvCxnSpPr>
        <p:spPr>
          <a:xfrm flipV="1">
            <a:off x="8497927" y="5910249"/>
            <a:ext cx="238128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Connecteur droit 132"/>
          <p:cNvCxnSpPr>
            <a:stCxn id="117" idx="6"/>
          </p:cNvCxnSpPr>
          <p:nvPr/>
        </p:nvCxnSpPr>
        <p:spPr>
          <a:xfrm>
            <a:off x="8497928" y="5972032"/>
            <a:ext cx="238126" cy="426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Connecteur droit 133"/>
          <p:cNvCxnSpPr/>
          <p:nvPr/>
        </p:nvCxnSpPr>
        <p:spPr>
          <a:xfrm>
            <a:off x="8497927" y="5972032"/>
            <a:ext cx="238127" cy="1432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Connecteur droit 134"/>
          <p:cNvCxnSpPr>
            <a:endCxn id="116" idx="2"/>
          </p:cNvCxnSpPr>
          <p:nvPr/>
        </p:nvCxnSpPr>
        <p:spPr>
          <a:xfrm>
            <a:off x="8497927" y="5972032"/>
            <a:ext cx="238127" cy="2438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Connecteur droit 135"/>
          <p:cNvCxnSpPr>
            <a:stCxn id="118" idx="6"/>
            <a:endCxn id="113" idx="2"/>
          </p:cNvCxnSpPr>
          <p:nvPr/>
        </p:nvCxnSpPr>
        <p:spPr>
          <a:xfrm flipV="1">
            <a:off x="8497927" y="5910249"/>
            <a:ext cx="238128" cy="1661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Connecteur droit 136"/>
          <p:cNvCxnSpPr>
            <a:stCxn id="118" idx="6"/>
            <a:endCxn id="114" idx="2"/>
          </p:cNvCxnSpPr>
          <p:nvPr/>
        </p:nvCxnSpPr>
        <p:spPr>
          <a:xfrm flipV="1">
            <a:off x="8497927" y="6014651"/>
            <a:ext cx="238127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Connecteur droit 137"/>
          <p:cNvCxnSpPr>
            <a:stCxn id="118" idx="6"/>
            <a:endCxn id="115" idx="2"/>
          </p:cNvCxnSpPr>
          <p:nvPr/>
        </p:nvCxnSpPr>
        <p:spPr>
          <a:xfrm>
            <a:off x="8497927" y="6076434"/>
            <a:ext cx="238127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Connecteur droit 138"/>
          <p:cNvCxnSpPr>
            <a:stCxn id="118" idx="6"/>
            <a:endCxn id="116" idx="2"/>
          </p:cNvCxnSpPr>
          <p:nvPr/>
        </p:nvCxnSpPr>
        <p:spPr>
          <a:xfrm>
            <a:off x="8497927" y="6076434"/>
            <a:ext cx="238127" cy="1394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Connecteur droit 139"/>
          <p:cNvCxnSpPr>
            <a:stCxn id="119" idx="6"/>
            <a:endCxn id="113" idx="2"/>
          </p:cNvCxnSpPr>
          <p:nvPr/>
        </p:nvCxnSpPr>
        <p:spPr>
          <a:xfrm flipV="1">
            <a:off x="8497927" y="5910249"/>
            <a:ext cx="238128" cy="2667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Connecteur droit 140"/>
          <p:cNvCxnSpPr>
            <a:stCxn id="119" idx="6"/>
            <a:endCxn id="114" idx="2"/>
          </p:cNvCxnSpPr>
          <p:nvPr/>
        </p:nvCxnSpPr>
        <p:spPr>
          <a:xfrm flipV="1">
            <a:off x="8497927" y="6014651"/>
            <a:ext cx="238127" cy="1623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Connecteur droit 141"/>
          <p:cNvCxnSpPr>
            <a:stCxn id="119" idx="6"/>
            <a:endCxn id="115" idx="2"/>
          </p:cNvCxnSpPr>
          <p:nvPr/>
        </p:nvCxnSpPr>
        <p:spPr>
          <a:xfrm flipV="1">
            <a:off x="8497927" y="6115262"/>
            <a:ext cx="238127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onnecteur droit 142"/>
          <p:cNvCxnSpPr>
            <a:stCxn id="119" idx="6"/>
            <a:endCxn id="116" idx="2"/>
          </p:cNvCxnSpPr>
          <p:nvPr/>
        </p:nvCxnSpPr>
        <p:spPr>
          <a:xfrm>
            <a:off x="8497927" y="6177045"/>
            <a:ext cx="238127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Connecteur droit avec flèche 144"/>
          <p:cNvCxnSpPr>
            <a:stCxn id="12" idx="2"/>
            <a:endCxn id="16" idx="0"/>
          </p:cNvCxnSpPr>
          <p:nvPr/>
        </p:nvCxnSpPr>
        <p:spPr>
          <a:xfrm>
            <a:off x="3625098" y="5038625"/>
            <a:ext cx="7842" cy="452327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onnecteur droit avec flèche 146"/>
          <p:cNvCxnSpPr>
            <a:stCxn id="17" idx="2"/>
            <a:endCxn id="12" idx="1"/>
          </p:cNvCxnSpPr>
          <p:nvPr/>
        </p:nvCxnSpPr>
        <p:spPr>
          <a:xfrm>
            <a:off x="1927782" y="3841421"/>
            <a:ext cx="910177" cy="598602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onnecteur droit avec flèche 149"/>
          <p:cNvCxnSpPr>
            <a:stCxn id="13" idx="3"/>
            <a:endCxn id="14" idx="3"/>
          </p:cNvCxnSpPr>
          <p:nvPr/>
        </p:nvCxnSpPr>
        <p:spPr>
          <a:xfrm flipV="1">
            <a:off x="9239345" y="4044099"/>
            <a:ext cx="1033358" cy="395924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Connecteur droit avec flèche 151"/>
          <p:cNvCxnSpPr>
            <a:stCxn id="13" idx="2"/>
            <a:endCxn id="15" idx="0"/>
          </p:cNvCxnSpPr>
          <p:nvPr/>
        </p:nvCxnSpPr>
        <p:spPr>
          <a:xfrm>
            <a:off x="8452207" y="5038625"/>
            <a:ext cx="0" cy="415089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Connecteur droit avec flèche 153"/>
          <p:cNvCxnSpPr>
            <a:stCxn id="12" idx="3"/>
            <a:endCxn id="13" idx="1"/>
          </p:cNvCxnSpPr>
          <p:nvPr/>
        </p:nvCxnSpPr>
        <p:spPr>
          <a:xfrm>
            <a:off x="4412236" y="4440023"/>
            <a:ext cx="3252832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5" name="Image 15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131" y="4857718"/>
            <a:ext cx="709905" cy="709905"/>
          </a:xfrm>
          <a:prstGeom prst="rect">
            <a:avLst/>
          </a:prstGeom>
        </p:spPr>
      </p:pic>
      <p:cxnSp>
        <p:nvCxnSpPr>
          <p:cNvPr id="156" name="Connecteur droit avec flèche 155"/>
          <p:cNvCxnSpPr>
            <a:stCxn id="13" idx="3"/>
            <a:endCxn id="155" idx="1"/>
          </p:cNvCxnSpPr>
          <p:nvPr/>
        </p:nvCxnSpPr>
        <p:spPr>
          <a:xfrm>
            <a:off x="9239345" y="4440023"/>
            <a:ext cx="827786" cy="772648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9" name="Image 15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1067" y="3345020"/>
            <a:ext cx="497508" cy="497508"/>
          </a:xfrm>
          <a:prstGeom prst="rect">
            <a:avLst/>
          </a:prstGeom>
        </p:spPr>
      </p:pic>
      <p:sp>
        <p:nvSpPr>
          <p:cNvPr id="160" name="ZoneTexte 159"/>
          <p:cNvSpPr txBox="1"/>
          <p:nvPr/>
        </p:nvSpPr>
        <p:spPr>
          <a:xfrm>
            <a:off x="1927781" y="4070691"/>
            <a:ext cx="533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</a:t>
            </a:r>
            <a:r>
              <a:rPr lang="fr-FR" dirty="0" smtClean="0"/>
              <a:t>ite</a:t>
            </a:r>
            <a:endParaRPr lang="fr-FR" dirty="0"/>
          </a:p>
        </p:txBody>
      </p:sp>
      <p:sp>
        <p:nvSpPr>
          <p:cNvPr id="161" name="ZoneTexte 160"/>
          <p:cNvSpPr txBox="1"/>
          <p:nvPr/>
        </p:nvSpPr>
        <p:spPr>
          <a:xfrm>
            <a:off x="2859792" y="5061485"/>
            <a:ext cx="743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Photo</a:t>
            </a:r>
            <a:endParaRPr lang="fr-FR" dirty="0"/>
          </a:p>
        </p:txBody>
      </p:sp>
      <p:sp>
        <p:nvSpPr>
          <p:cNvPr id="163" name="ZoneTexte 162"/>
          <p:cNvSpPr txBox="1"/>
          <p:nvPr/>
        </p:nvSpPr>
        <p:spPr>
          <a:xfrm>
            <a:off x="3682352" y="5084382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o/n</a:t>
            </a:r>
            <a:endParaRPr lang="fr-FR" dirty="0"/>
          </a:p>
        </p:txBody>
      </p:sp>
      <p:sp>
        <p:nvSpPr>
          <p:cNvPr id="164" name="ZoneTexte 163"/>
          <p:cNvSpPr txBox="1"/>
          <p:nvPr/>
        </p:nvSpPr>
        <p:spPr>
          <a:xfrm>
            <a:off x="5192983" y="4440023"/>
            <a:ext cx="166462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smtClean="0"/>
              <a:t>Login</a:t>
            </a:r>
          </a:p>
          <a:p>
            <a:pPr algn="ctr"/>
            <a:r>
              <a:rPr lang="fr-FR" dirty="0" err="1" smtClean="0"/>
              <a:t>mdp</a:t>
            </a:r>
            <a:endParaRPr lang="fr-FR" dirty="0" smtClean="0"/>
          </a:p>
          <a:p>
            <a:pPr algn="ctr"/>
            <a:r>
              <a:rPr lang="fr-FR" dirty="0" smtClean="0"/>
              <a:t>Photos</a:t>
            </a:r>
          </a:p>
          <a:p>
            <a:pPr algn="ctr"/>
            <a:r>
              <a:rPr lang="fr-FR" dirty="0" smtClean="0"/>
              <a:t>Poids du réseau</a:t>
            </a:r>
            <a:endParaRPr lang="fr-FR" dirty="0"/>
          </a:p>
        </p:txBody>
      </p:sp>
      <p:sp>
        <p:nvSpPr>
          <p:cNvPr id="167" name="ZoneTexte 166"/>
          <p:cNvSpPr txBox="1"/>
          <p:nvPr/>
        </p:nvSpPr>
        <p:spPr>
          <a:xfrm>
            <a:off x="9191222" y="5003824"/>
            <a:ext cx="833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Photos</a:t>
            </a:r>
            <a:endParaRPr lang="fr-FR" dirty="0"/>
          </a:p>
        </p:txBody>
      </p:sp>
      <p:sp>
        <p:nvSpPr>
          <p:cNvPr id="168" name="ZoneTexte 167"/>
          <p:cNvSpPr txBox="1"/>
          <p:nvPr/>
        </p:nvSpPr>
        <p:spPr>
          <a:xfrm>
            <a:off x="9607843" y="4202908"/>
            <a:ext cx="1205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Login/</a:t>
            </a:r>
            <a:r>
              <a:rPr lang="fr-FR" dirty="0" err="1" smtClean="0"/>
              <a:t>mdp</a:t>
            </a:r>
            <a:endParaRPr lang="fr-FR" dirty="0"/>
          </a:p>
        </p:txBody>
      </p:sp>
      <p:cxnSp>
        <p:nvCxnSpPr>
          <p:cNvPr id="169" name="Connecteur droit avec flèche 168"/>
          <p:cNvCxnSpPr>
            <a:stCxn id="15" idx="3"/>
          </p:cNvCxnSpPr>
          <p:nvPr/>
        </p:nvCxnSpPr>
        <p:spPr>
          <a:xfrm flipV="1">
            <a:off x="9069124" y="5296524"/>
            <a:ext cx="986678" cy="642672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0214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e libre 3"/>
          <p:cNvSpPr/>
          <p:nvPr/>
        </p:nvSpPr>
        <p:spPr>
          <a:xfrm>
            <a:off x="-1" y="-9427"/>
            <a:ext cx="12198285" cy="1753386"/>
          </a:xfrm>
          <a:custGeom>
            <a:avLst/>
            <a:gdLst>
              <a:gd name="connsiteX0" fmla="*/ 0 w 12207712"/>
              <a:gd name="connsiteY0" fmla="*/ 0 h 1706252"/>
              <a:gd name="connsiteX1" fmla="*/ 12207712 w 12207712"/>
              <a:gd name="connsiteY1" fmla="*/ 0 h 1706252"/>
              <a:gd name="connsiteX2" fmla="*/ 12198285 w 12207712"/>
              <a:gd name="connsiteY2" fmla="*/ 688157 h 1706252"/>
              <a:gd name="connsiteX3" fmla="*/ 9427 w 12207712"/>
              <a:gd name="connsiteY3" fmla="*/ 1706252 h 1706252"/>
              <a:gd name="connsiteX4" fmla="*/ 0 w 12207712"/>
              <a:gd name="connsiteY4" fmla="*/ 0 h 1706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7712" h="1706252">
                <a:moveTo>
                  <a:pt x="0" y="0"/>
                </a:moveTo>
                <a:lnTo>
                  <a:pt x="12207712" y="0"/>
                </a:lnTo>
                <a:lnTo>
                  <a:pt x="12198285" y="688157"/>
                </a:lnTo>
                <a:lnTo>
                  <a:pt x="9427" y="1706252"/>
                </a:lnTo>
                <a:cubicBezTo>
                  <a:pt x="6285" y="1143786"/>
                  <a:pt x="3142" y="581320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59000">
                <a:srgbClr val="6DB0DD"/>
              </a:gs>
              <a:gs pos="94000">
                <a:srgbClr val="9657DB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Forme libre 4"/>
          <p:cNvSpPr/>
          <p:nvPr/>
        </p:nvSpPr>
        <p:spPr>
          <a:xfrm>
            <a:off x="10109508" y="6438507"/>
            <a:ext cx="2088777" cy="419493"/>
          </a:xfrm>
          <a:custGeom>
            <a:avLst/>
            <a:gdLst>
              <a:gd name="connsiteX0" fmla="*/ 0 w 2088777"/>
              <a:gd name="connsiteY0" fmla="*/ 573741 h 573741"/>
              <a:gd name="connsiteX1" fmla="*/ 2088777 w 2088777"/>
              <a:gd name="connsiteY1" fmla="*/ 573741 h 573741"/>
              <a:gd name="connsiteX2" fmla="*/ 2088777 w 2088777"/>
              <a:gd name="connsiteY2" fmla="*/ 0 h 573741"/>
              <a:gd name="connsiteX3" fmla="*/ 0 w 2088777"/>
              <a:gd name="connsiteY3" fmla="*/ 573741 h 573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8777" h="573741">
                <a:moveTo>
                  <a:pt x="0" y="573741"/>
                </a:moveTo>
                <a:lnTo>
                  <a:pt x="2088777" y="573741"/>
                </a:lnTo>
                <a:lnTo>
                  <a:pt x="2088777" y="0"/>
                </a:lnTo>
                <a:lnTo>
                  <a:pt x="0" y="573741"/>
                </a:ln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75000">
                <a:srgbClr val="6DB0DD"/>
              </a:gs>
              <a:gs pos="100000">
                <a:srgbClr val="BD85E3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Titre 1"/>
          <p:cNvSpPr>
            <a:spLocks noGrp="1"/>
          </p:cNvSpPr>
          <p:nvPr>
            <p:ph type="title"/>
          </p:nvPr>
        </p:nvSpPr>
        <p:spPr>
          <a:xfrm>
            <a:off x="160256" y="75414"/>
            <a:ext cx="10515600" cy="1325563"/>
          </a:xfrm>
          <a:noFill/>
        </p:spPr>
        <p:txBody>
          <a:bodyPr/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Sécurité : RSA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11856720" y="6488668"/>
            <a:ext cx="294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1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5146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e libre 3"/>
          <p:cNvSpPr/>
          <p:nvPr/>
        </p:nvSpPr>
        <p:spPr>
          <a:xfrm>
            <a:off x="-1" y="-9427"/>
            <a:ext cx="12198285" cy="1753386"/>
          </a:xfrm>
          <a:custGeom>
            <a:avLst/>
            <a:gdLst>
              <a:gd name="connsiteX0" fmla="*/ 0 w 12207712"/>
              <a:gd name="connsiteY0" fmla="*/ 0 h 1706252"/>
              <a:gd name="connsiteX1" fmla="*/ 12207712 w 12207712"/>
              <a:gd name="connsiteY1" fmla="*/ 0 h 1706252"/>
              <a:gd name="connsiteX2" fmla="*/ 12198285 w 12207712"/>
              <a:gd name="connsiteY2" fmla="*/ 688157 h 1706252"/>
              <a:gd name="connsiteX3" fmla="*/ 9427 w 12207712"/>
              <a:gd name="connsiteY3" fmla="*/ 1706252 h 1706252"/>
              <a:gd name="connsiteX4" fmla="*/ 0 w 12207712"/>
              <a:gd name="connsiteY4" fmla="*/ 0 h 1706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7712" h="1706252">
                <a:moveTo>
                  <a:pt x="0" y="0"/>
                </a:moveTo>
                <a:lnTo>
                  <a:pt x="12207712" y="0"/>
                </a:lnTo>
                <a:lnTo>
                  <a:pt x="12198285" y="688157"/>
                </a:lnTo>
                <a:lnTo>
                  <a:pt x="9427" y="1706252"/>
                </a:lnTo>
                <a:cubicBezTo>
                  <a:pt x="6285" y="1143786"/>
                  <a:pt x="3142" y="581320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59000">
                <a:srgbClr val="6DB0DD"/>
              </a:gs>
              <a:gs pos="94000">
                <a:srgbClr val="9657DB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Forme libre 4"/>
          <p:cNvSpPr/>
          <p:nvPr/>
        </p:nvSpPr>
        <p:spPr>
          <a:xfrm>
            <a:off x="10109508" y="6438507"/>
            <a:ext cx="2088777" cy="419493"/>
          </a:xfrm>
          <a:custGeom>
            <a:avLst/>
            <a:gdLst>
              <a:gd name="connsiteX0" fmla="*/ 0 w 2088777"/>
              <a:gd name="connsiteY0" fmla="*/ 573741 h 573741"/>
              <a:gd name="connsiteX1" fmla="*/ 2088777 w 2088777"/>
              <a:gd name="connsiteY1" fmla="*/ 573741 h 573741"/>
              <a:gd name="connsiteX2" fmla="*/ 2088777 w 2088777"/>
              <a:gd name="connsiteY2" fmla="*/ 0 h 573741"/>
              <a:gd name="connsiteX3" fmla="*/ 0 w 2088777"/>
              <a:gd name="connsiteY3" fmla="*/ 573741 h 573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8777" h="573741">
                <a:moveTo>
                  <a:pt x="0" y="573741"/>
                </a:moveTo>
                <a:lnTo>
                  <a:pt x="2088777" y="573741"/>
                </a:lnTo>
                <a:lnTo>
                  <a:pt x="2088777" y="0"/>
                </a:lnTo>
                <a:lnTo>
                  <a:pt x="0" y="573741"/>
                </a:ln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75000">
                <a:srgbClr val="6DB0DD"/>
              </a:gs>
              <a:gs pos="100000">
                <a:srgbClr val="BD85E3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Titre 1"/>
          <p:cNvSpPr>
            <a:spLocks noGrp="1"/>
          </p:cNvSpPr>
          <p:nvPr>
            <p:ph type="title"/>
          </p:nvPr>
        </p:nvSpPr>
        <p:spPr>
          <a:xfrm>
            <a:off x="160256" y="75414"/>
            <a:ext cx="10515600" cy="1325563"/>
          </a:xfrm>
          <a:noFill/>
        </p:spPr>
        <p:txBody>
          <a:bodyPr/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Conclusion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11856720" y="6488668"/>
            <a:ext cx="294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1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9" name="Titre 1"/>
          <p:cNvSpPr txBox="1">
            <a:spLocks/>
          </p:cNvSpPr>
          <p:nvPr/>
        </p:nvSpPr>
        <p:spPr>
          <a:xfrm>
            <a:off x="371308" y="1828800"/>
            <a:ext cx="11455666" cy="4173346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dirty="0" smtClean="0">
                <a:solidFill>
                  <a:srgbClr val="9657DB"/>
                </a:solidFill>
                <a:latin typeface="Product Sans" panose="020B0403030502040203" pitchFamily="34" charset="0"/>
              </a:rPr>
              <a:t>Comment ajouter des nouveaux utilisateurs ?</a:t>
            </a:r>
          </a:p>
          <a:p>
            <a:pPr algn="ctr"/>
            <a:endParaRPr lang="fr-FR" dirty="0" smtClean="0">
              <a:solidFill>
                <a:srgbClr val="9657DB"/>
              </a:solidFill>
              <a:latin typeface="Product Sans" panose="020B0403030502040203" pitchFamily="34" charset="0"/>
            </a:endParaRPr>
          </a:p>
          <a:p>
            <a:pPr algn="ctr"/>
            <a:r>
              <a:rPr lang="fr-FR" dirty="0" smtClean="0">
                <a:solidFill>
                  <a:srgbClr val="9657DB"/>
                </a:solidFill>
                <a:latin typeface="Product Sans" panose="020B0403030502040203" pitchFamily="34" charset="0"/>
              </a:rPr>
              <a:t>Comment dimensionner sa base de données ?</a:t>
            </a:r>
          </a:p>
          <a:p>
            <a:pPr algn="ctr"/>
            <a:endParaRPr lang="fr-FR" dirty="0">
              <a:solidFill>
                <a:srgbClr val="9657DB"/>
              </a:solidFill>
              <a:latin typeface="Product Sans" panose="020B0403030502040203" pitchFamily="34" charset="0"/>
            </a:endParaRPr>
          </a:p>
          <a:p>
            <a:pPr algn="ctr"/>
            <a:r>
              <a:rPr lang="fr-FR" dirty="0" smtClean="0">
                <a:solidFill>
                  <a:srgbClr val="9657DB"/>
                </a:solidFill>
                <a:latin typeface="Product Sans" panose="020B0403030502040203" pitchFamily="34" charset="0"/>
              </a:rPr>
              <a:t>Comment dimensionner son model ?</a:t>
            </a:r>
            <a:endParaRPr lang="fr-FR" dirty="0">
              <a:solidFill>
                <a:srgbClr val="9657DB"/>
              </a:solidFill>
              <a:latin typeface="Product Sans" panose="020B040303050204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916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e libre 3"/>
          <p:cNvSpPr/>
          <p:nvPr/>
        </p:nvSpPr>
        <p:spPr>
          <a:xfrm>
            <a:off x="-1" y="-9427"/>
            <a:ext cx="12198285" cy="1753386"/>
          </a:xfrm>
          <a:custGeom>
            <a:avLst/>
            <a:gdLst>
              <a:gd name="connsiteX0" fmla="*/ 0 w 12207712"/>
              <a:gd name="connsiteY0" fmla="*/ 0 h 1706252"/>
              <a:gd name="connsiteX1" fmla="*/ 12207712 w 12207712"/>
              <a:gd name="connsiteY1" fmla="*/ 0 h 1706252"/>
              <a:gd name="connsiteX2" fmla="*/ 12198285 w 12207712"/>
              <a:gd name="connsiteY2" fmla="*/ 688157 h 1706252"/>
              <a:gd name="connsiteX3" fmla="*/ 9427 w 12207712"/>
              <a:gd name="connsiteY3" fmla="*/ 1706252 h 1706252"/>
              <a:gd name="connsiteX4" fmla="*/ 0 w 12207712"/>
              <a:gd name="connsiteY4" fmla="*/ 0 h 1706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7712" h="1706252">
                <a:moveTo>
                  <a:pt x="0" y="0"/>
                </a:moveTo>
                <a:lnTo>
                  <a:pt x="12207712" y="0"/>
                </a:lnTo>
                <a:lnTo>
                  <a:pt x="12198285" y="688157"/>
                </a:lnTo>
                <a:lnTo>
                  <a:pt x="9427" y="1706252"/>
                </a:lnTo>
                <a:cubicBezTo>
                  <a:pt x="6285" y="1143786"/>
                  <a:pt x="3142" y="581320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59000">
                <a:srgbClr val="6DB0DD"/>
              </a:gs>
              <a:gs pos="94000">
                <a:srgbClr val="9657DB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Forme libre 4"/>
          <p:cNvSpPr/>
          <p:nvPr/>
        </p:nvSpPr>
        <p:spPr>
          <a:xfrm>
            <a:off x="10109508" y="6438507"/>
            <a:ext cx="2088777" cy="419493"/>
          </a:xfrm>
          <a:custGeom>
            <a:avLst/>
            <a:gdLst>
              <a:gd name="connsiteX0" fmla="*/ 0 w 2088777"/>
              <a:gd name="connsiteY0" fmla="*/ 573741 h 573741"/>
              <a:gd name="connsiteX1" fmla="*/ 2088777 w 2088777"/>
              <a:gd name="connsiteY1" fmla="*/ 573741 h 573741"/>
              <a:gd name="connsiteX2" fmla="*/ 2088777 w 2088777"/>
              <a:gd name="connsiteY2" fmla="*/ 0 h 573741"/>
              <a:gd name="connsiteX3" fmla="*/ 0 w 2088777"/>
              <a:gd name="connsiteY3" fmla="*/ 573741 h 573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8777" h="573741">
                <a:moveTo>
                  <a:pt x="0" y="573741"/>
                </a:moveTo>
                <a:lnTo>
                  <a:pt x="2088777" y="573741"/>
                </a:lnTo>
                <a:lnTo>
                  <a:pt x="2088777" y="0"/>
                </a:lnTo>
                <a:lnTo>
                  <a:pt x="0" y="573741"/>
                </a:ln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75000">
                <a:srgbClr val="6DB0DD"/>
              </a:gs>
              <a:gs pos="100000">
                <a:srgbClr val="BD85E3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Titre 1"/>
          <p:cNvSpPr>
            <a:spLocks noGrp="1"/>
          </p:cNvSpPr>
          <p:nvPr>
            <p:ph type="title"/>
          </p:nvPr>
        </p:nvSpPr>
        <p:spPr>
          <a:xfrm>
            <a:off x="160256" y="75414"/>
            <a:ext cx="10515600" cy="1325563"/>
          </a:xfrm>
          <a:noFill/>
        </p:spPr>
        <p:txBody>
          <a:bodyPr/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Reconnaissance 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11856720" y="6488668"/>
            <a:ext cx="294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1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063" y="3162399"/>
            <a:ext cx="3478805" cy="1826373"/>
          </a:xfrm>
          <a:prstGeom prst="rect">
            <a:avLst/>
          </a:prstGeom>
        </p:spPr>
      </p:pic>
      <p:sp>
        <p:nvSpPr>
          <p:cNvPr id="9" name="ZoneTexte 8"/>
          <p:cNvSpPr txBox="1"/>
          <p:nvPr/>
        </p:nvSpPr>
        <p:spPr>
          <a:xfrm>
            <a:off x="0" y="5909718"/>
            <a:ext cx="121982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J</a:t>
            </a:r>
            <a:r>
              <a:rPr lang="en-US" dirty="0"/>
              <a:t>. Goldstein, L. D. Harmon, and A. B. </a:t>
            </a:r>
            <a:r>
              <a:rPr lang="en-US" dirty="0" err="1"/>
              <a:t>Lesk</a:t>
            </a:r>
            <a:r>
              <a:rPr lang="en-US" dirty="0"/>
              <a:t>, “</a:t>
            </a:r>
            <a:r>
              <a:rPr lang="en-US" dirty="0" smtClean="0"/>
              <a:t>Identification of </a:t>
            </a:r>
            <a:r>
              <a:rPr lang="en-US" dirty="0"/>
              <a:t>human </a:t>
            </a:r>
            <a:r>
              <a:rPr lang="en-US" dirty="0" smtClean="0"/>
              <a:t>faces” 1971</a:t>
            </a:r>
            <a:r>
              <a:rPr lang="en-US" dirty="0"/>
              <a:t>.</a:t>
            </a:r>
            <a:endParaRPr lang="en-US" dirty="0" smtClean="0"/>
          </a:p>
          <a:p>
            <a:r>
              <a:rPr lang="fr-FR" dirty="0"/>
              <a:t>Y. </a:t>
            </a:r>
            <a:r>
              <a:rPr lang="fr-FR" dirty="0" err="1"/>
              <a:t>Taigman</a:t>
            </a:r>
            <a:r>
              <a:rPr lang="fr-FR" dirty="0"/>
              <a:t>, M. Yang, M. </a:t>
            </a:r>
            <a:r>
              <a:rPr lang="fr-FR" dirty="0" err="1"/>
              <a:t>Ranzato</a:t>
            </a:r>
            <a:r>
              <a:rPr lang="fr-FR" dirty="0"/>
              <a:t> and L. Wolf </a:t>
            </a:r>
            <a:r>
              <a:rPr lang="en-US" dirty="0"/>
              <a:t>“ </a:t>
            </a:r>
            <a:r>
              <a:rPr lang="en-US" dirty="0" err="1"/>
              <a:t>DeepFace</a:t>
            </a:r>
            <a:r>
              <a:rPr lang="en-US" dirty="0"/>
              <a:t>: Closing the Gap to Human-Level Performance in Face Verification </a:t>
            </a:r>
            <a:r>
              <a:rPr lang="en-US" dirty="0" smtClean="0"/>
              <a:t>” 2014</a:t>
            </a:r>
          </a:p>
          <a:p>
            <a:r>
              <a:rPr lang="it-IT" dirty="0" smtClean="0"/>
              <a:t>R. Brunelli and T. Poggio, </a:t>
            </a:r>
            <a:r>
              <a:rPr lang="en-US" dirty="0" smtClean="0"/>
              <a:t>“</a:t>
            </a:r>
            <a:r>
              <a:rPr lang="fr-FR" dirty="0"/>
              <a:t>Face Recognition: </a:t>
            </a:r>
            <a:r>
              <a:rPr lang="fr-FR" dirty="0" err="1"/>
              <a:t>Features</a:t>
            </a:r>
            <a:r>
              <a:rPr lang="fr-FR" dirty="0"/>
              <a:t> versus </a:t>
            </a:r>
            <a:r>
              <a:rPr lang="fr-FR" dirty="0" err="1"/>
              <a:t>Templates</a:t>
            </a:r>
            <a:r>
              <a:rPr lang="en-US" dirty="0" smtClean="0"/>
              <a:t>” 1993.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668282" y="2076732"/>
            <a:ext cx="26883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400" dirty="0" smtClean="0"/>
              <a:t>Landmark détection</a:t>
            </a:r>
          </a:p>
          <a:p>
            <a:pPr algn="ctr"/>
            <a:r>
              <a:rPr lang="fr-FR" sz="2400" dirty="0" smtClean="0"/>
              <a:t>1971</a:t>
            </a:r>
            <a:endParaRPr lang="fr-FR" sz="2400" dirty="0"/>
          </a:p>
        </p:txBody>
      </p:sp>
      <p:pic>
        <p:nvPicPr>
          <p:cNvPr id="13" name="Imag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9059" y="3030294"/>
            <a:ext cx="3299423" cy="2052241"/>
          </a:xfrm>
          <a:prstGeom prst="rect">
            <a:avLst/>
          </a:prstGeom>
        </p:spPr>
      </p:pic>
      <p:sp>
        <p:nvSpPr>
          <p:cNvPr id="14" name="ZoneTexte 13"/>
          <p:cNvSpPr txBox="1"/>
          <p:nvPr/>
        </p:nvSpPr>
        <p:spPr>
          <a:xfrm>
            <a:off x="4606549" y="2076732"/>
            <a:ext cx="240444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400" dirty="0" err="1" smtClean="0"/>
              <a:t>Feature</a:t>
            </a:r>
            <a:r>
              <a:rPr lang="fr-FR" sz="2400" dirty="0" smtClean="0"/>
              <a:t> détection</a:t>
            </a:r>
          </a:p>
          <a:p>
            <a:pPr algn="ctr"/>
            <a:r>
              <a:rPr lang="fr-FR" sz="2400" dirty="0" smtClean="0"/>
              <a:t>1993</a:t>
            </a:r>
            <a:endParaRPr lang="fr-FR" sz="2400" dirty="0"/>
          </a:p>
        </p:txBody>
      </p:sp>
      <p:pic>
        <p:nvPicPr>
          <p:cNvPr id="15" name="Image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0260" y="3623545"/>
            <a:ext cx="4138366" cy="865737"/>
          </a:xfrm>
          <a:prstGeom prst="rect">
            <a:avLst/>
          </a:prstGeom>
        </p:spPr>
      </p:pic>
      <p:sp>
        <p:nvSpPr>
          <p:cNvPr id="16" name="ZoneTexte 15"/>
          <p:cNvSpPr txBox="1"/>
          <p:nvPr/>
        </p:nvSpPr>
        <p:spPr>
          <a:xfrm>
            <a:off x="8928740" y="2076732"/>
            <a:ext cx="186140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400" dirty="0" err="1" smtClean="0"/>
              <a:t>Deeplearning</a:t>
            </a:r>
            <a:endParaRPr lang="fr-FR" sz="2400" dirty="0" smtClean="0"/>
          </a:p>
          <a:p>
            <a:pPr algn="ctr"/>
            <a:r>
              <a:rPr lang="fr-FR" sz="2400" dirty="0" smtClean="0"/>
              <a:t>2014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657504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à coins arrondis 3"/>
          <p:cNvSpPr/>
          <p:nvPr/>
        </p:nvSpPr>
        <p:spPr>
          <a:xfrm>
            <a:off x="621662" y="1523607"/>
            <a:ext cx="4270343" cy="4232635"/>
          </a:xfrm>
          <a:prstGeom prst="roundRect">
            <a:avLst/>
          </a:prstGeom>
          <a:noFill/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5" name="Rectangle à coins arrondis 4"/>
          <p:cNvSpPr/>
          <p:nvPr/>
        </p:nvSpPr>
        <p:spPr>
          <a:xfrm>
            <a:off x="6826070" y="1523606"/>
            <a:ext cx="4270343" cy="4232635"/>
          </a:xfrm>
          <a:prstGeom prst="roundRect">
            <a:avLst/>
          </a:prstGeom>
          <a:noFill/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2068183" y="877275"/>
            <a:ext cx="1377300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fr-FR" sz="3600" dirty="0" smtClean="0">
                <a:latin typeface="Product Sans" panose="020B0403030502040203" pitchFamily="34" charset="0"/>
              </a:rPr>
              <a:t>Client</a:t>
            </a:r>
            <a:endParaRPr lang="fr-FR" sz="3600" dirty="0">
              <a:latin typeface="Product Sans" panose="020B0403030502040203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8086642" y="877274"/>
            <a:ext cx="1749197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fr-FR" sz="3600" dirty="0" smtClean="0">
                <a:latin typeface="Product Sans" panose="020B0403030502040203" pitchFamily="34" charset="0"/>
              </a:rPr>
              <a:t>Serveur</a:t>
            </a:r>
            <a:endParaRPr lang="fr-FR" sz="3600" dirty="0">
              <a:latin typeface="Product Sans" panose="020B0403030502040203" pitchFamily="34" charset="0"/>
            </a:endParaRPr>
          </a:p>
        </p:txBody>
      </p:sp>
      <p:sp>
        <p:nvSpPr>
          <p:cNvPr id="8" name="Rectangle à coins arrondis 7"/>
          <p:cNvSpPr/>
          <p:nvPr/>
        </p:nvSpPr>
        <p:spPr>
          <a:xfrm>
            <a:off x="2658344" y="3041321"/>
            <a:ext cx="1574277" cy="119720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smtClean="0">
              <a:solidFill>
                <a:schemeClr val="tx1"/>
              </a:solidFill>
            </a:endParaRPr>
          </a:p>
          <a:p>
            <a:pPr algn="ctr"/>
            <a:r>
              <a:rPr lang="fr-FR" dirty="0" smtClean="0">
                <a:solidFill>
                  <a:schemeClr val="tx1"/>
                </a:solidFill>
              </a:rPr>
              <a:t>Code C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9" name="Rectangle à coins arrondis 8"/>
          <p:cNvSpPr/>
          <p:nvPr/>
        </p:nvSpPr>
        <p:spPr>
          <a:xfrm>
            <a:off x="7485453" y="3041321"/>
            <a:ext cx="1574277" cy="1197204"/>
          </a:xfrm>
          <a:prstGeom prst="roundRect">
            <a:avLst/>
          </a:prstGeom>
          <a:noFill/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Code C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0" name="Cylindre 9"/>
          <p:cNvSpPr/>
          <p:nvPr/>
        </p:nvSpPr>
        <p:spPr>
          <a:xfrm>
            <a:off x="9586554" y="1905393"/>
            <a:ext cx="1013067" cy="1338606"/>
          </a:xfrm>
          <a:prstGeom prst="can">
            <a:avLst/>
          </a:prstGeom>
          <a:noFill/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BDD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1" name="Rectangle à coins arrondis 10"/>
          <p:cNvSpPr/>
          <p:nvPr/>
        </p:nvSpPr>
        <p:spPr>
          <a:xfrm>
            <a:off x="7655674" y="4653614"/>
            <a:ext cx="1233835" cy="97096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Python</a:t>
            </a:r>
          </a:p>
          <a:p>
            <a:pPr algn="ctr"/>
            <a:endParaRPr lang="fr-FR" dirty="0">
              <a:solidFill>
                <a:schemeClr val="tx1"/>
              </a:solidFill>
            </a:endParaRPr>
          </a:p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2" name="Rectangle à coins arrondis 11"/>
          <p:cNvSpPr/>
          <p:nvPr/>
        </p:nvSpPr>
        <p:spPr>
          <a:xfrm>
            <a:off x="2836407" y="4690852"/>
            <a:ext cx="1233835" cy="97096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Python</a:t>
            </a:r>
          </a:p>
          <a:p>
            <a:pPr algn="ctr"/>
            <a:endParaRPr lang="fr-FR" dirty="0">
              <a:solidFill>
                <a:schemeClr val="tx1"/>
              </a:solidFill>
            </a:endParaRPr>
          </a:p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3" name="Rectangle à coins arrondis 12"/>
          <p:cNvSpPr/>
          <p:nvPr/>
        </p:nvSpPr>
        <p:spPr>
          <a:xfrm>
            <a:off x="1149564" y="2169343"/>
            <a:ext cx="1197205" cy="871978"/>
          </a:xfrm>
          <a:prstGeom prst="roundRect">
            <a:avLst/>
          </a:prstGeom>
          <a:noFill/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JavaScript</a:t>
            </a:r>
          </a:p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2209" y="3197360"/>
            <a:ext cx="307261" cy="307261"/>
          </a:xfrm>
          <a:prstGeom prst="rect">
            <a:avLst/>
          </a:prstGeom>
          <a:ln>
            <a:noFill/>
          </a:ln>
        </p:spPr>
      </p:pic>
      <p:sp>
        <p:nvSpPr>
          <p:cNvPr id="15" name="Ellipse 14"/>
          <p:cNvSpPr/>
          <p:nvPr/>
        </p:nvSpPr>
        <p:spPr>
          <a:xfrm>
            <a:off x="3146623" y="5124527"/>
            <a:ext cx="45719" cy="45719"/>
          </a:xfrm>
          <a:prstGeom prst="ellips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6" name="Ellipse 15"/>
          <p:cNvSpPr/>
          <p:nvPr/>
        </p:nvSpPr>
        <p:spPr>
          <a:xfrm>
            <a:off x="3146622" y="5228929"/>
            <a:ext cx="45719" cy="45719"/>
          </a:xfrm>
          <a:prstGeom prst="ellips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7" name="Ellipse 16"/>
          <p:cNvSpPr/>
          <p:nvPr/>
        </p:nvSpPr>
        <p:spPr>
          <a:xfrm>
            <a:off x="3146622" y="5329540"/>
            <a:ext cx="45719" cy="45719"/>
          </a:xfrm>
          <a:prstGeom prst="ellips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8" name="Ellipse 17"/>
          <p:cNvSpPr/>
          <p:nvPr/>
        </p:nvSpPr>
        <p:spPr>
          <a:xfrm>
            <a:off x="3146622" y="5430151"/>
            <a:ext cx="45719" cy="45719"/>
          </a:xfrm>
          <a:prstGeom prst="ellips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9" name="Ellipse 18"/>
          <p:cNvSpPr/>
          <p:nvPr/>
        </p:nvSpPr>
        <p:spPr>
          <a:xfrm>
            <a:off x="3714313" y="5124527"/>
            <a:ext cx="45719" cy="45719"/>
          </a:xfrm>
          <a:prstGeom prst="ellips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0" name="Ellipse 19"/>
          <p:cNvSpPr/>
          <p:nvPr/>
        </p:nvSpPr>
        <p:spPr>
          <a:xfrm>
            <a:off x="3714312" y="5228929"/>
            <a:ext cx="45719" cy="45719"/>
          </a:xfrm>
          <a:prstGeom prst="ellips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1" name="Ellipse 20"/>
          <p:cNvSpPr/>
          <p:nvPr/>
        </p:nvSpPr>
        <p:spPr>
          <a:xfrm>
            <a:off x="3714312" y="5329540"/>
            <a:ext cx="45719" cy="45719"/>
          </a:xfrm>
          <a:prstGeom prst="ellips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2" name="Ellipse 21"/>
          <p:cNvSpPr/>
          <p:nvPr/>
        </p:nvSpPr>
        <p:spPr>
          <a:xfrm>
            <a:off x="3714312" y="5430151"/>
            <a:ext cx="45719" cy="45719"/>
          </a:xfrm>
          <a:prstGeom prst="ellips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3" name="Ellipse 22"/>
          <p:cNvSpPr/>
          <p:nvPr/>
        </p:nvSpPr>
        <p:spPr>
          <a:xfrm>
            <a:off x="3430467" y="5186310"/>
            <a:ext cx="45719" cy="45719"/>
          </a:xfrm>
          <a:prstGeom prst="ellips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4" name="Ellipse 23"/>
          <p:cNvSpPr/>
          <p:nvPr/>
        </p:nvSpPr>
        <p:spPr>
          <a:xfrm>
            <a:off x="3430466" y="5290712"/>
            <a:ext cx="45719" cy="45719"/>
          </a:xfrm>
          <a:prstGeom prst="ellips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5" name="Ellipse 24"/>
          <p:cNvSpPr/>
          <p:nvPr/>
        </p:nvSpPr>
        <p:spPr>
          <a:xfrm>
            <a:off x="3430466" y="5391323"/>
            <a:ext cx="45719" cy="45719"/>
          </a:xfrm>
          <a:prstGeom prst="ellips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cxnSp>
        <p:nvCxnSpPr>
          <p:cNvPr id="26" name="Connecteur droit 25"/>
          <p:cNvCxnSpPr>
            <a:stCxn id="15" idx="6"/>
            <a:endCxn id="23" idx="2"/>
          </p:cNvCxnSpPr>
          <p:nvPr/>
        </p:nvCxnSpPr>
        <p:spPr>
          <a:xfrm>
            <a:off x="3192342" y="5147387"/>
            <a:ext cx="238125" cy="61783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/>
          <p:cNvCxnSpPr>
            <a:stCxn id="15" idx="6"/>
            <a:endCxn id="24" idx="2"/>
          </p:cNvCxnSpPr>
          <p:nvPr/>
        </p:nvCxnSpPr>
        <p:spPr>
          <a:xfrm>
            <a:off x="3192342" y="5147387"/>
            <a:ext cx="238124" cy="166185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/>
          <p:cNvCxnSpPr>
            <a:stCxn id="15" idx="6"/>
            <a:endCxn id="25" idx="2"/>
          </p:cNvCxnSpPr>
          <p:nvPr/>
        </p:nvCxnSpPr>
        <p:spPr>
          <a:xfrm>
            <a:off x="3192342" y="5147387"/>
            <a:ext cx="238124" cy="266796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28"/>
          <p:cNvCxnSpPr>
            <a:stCxn id="16" idx="6"/>
            <a:endCxn id="23" idx="2"/>
          </p:cNvCxnSpPr>
          <p:nvPr/>
        </p:nvCxnSpPr>
        <p:spPr>
          <a:xfrm flipV="1">
            <a:off x="3192341" y="5209170"/>
            <a:ext cx="238126" cy="42619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29"/>
          <p:cNvCxnSpPr>
            <a:stCxn id="16" idx="6"/>
            <a:endCxn id="24" idx="2"/>
          </p:cNvCxnSpPr>
          <p:nvPr/>
        </p:nvCxnSpPr>
        <p:spPr>
          <a:xfrm>
            <a:off x="3192341" y="5251789"/>
            <a:ext cx="238125" cy="61783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30"/>
          <p:cNvCxnSpPr>
            <a:stCxn id="16" idx="6"/>
            <a:endCxn id="25" idx="2"/>
          </p:cNvCxnSpPr>
          <p:nvPr/>
        </p:nvCxnSpPr>
        <p:spPr>
          <a:xfrm>
            <a:off x="3192341" y="5251789"/>
            <a:ext cx="238125" cy="162394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31"/>
          <p:cNvCxnSpPr>
            <a:stCxn id="17" idx="6"/>
            <a:endCxn id="23" idx="2"/>
          </p:cNvCxnSpPr>
          <p:nvPr/>
        </p:nvCxnSpPr>
        <p:spPr>
          <a:xfrm flipV="1">
            <a:off x="3192341" y="5209170"/>
            <a:ext cx="238126" cy="14323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32"/>
          <p:cNvCxnSpPr>
            <a:stCxn id="17" idx="6"/>
            <a:endCxn id="24" idx="2"/>
          </p:cNvCxnSpPr>
          <p:nvPr/>
        </p:nvCxnSpPr>
        <p:spPr>
          <a:xfrm flipV="1">
            <a:off x="3192341" y="5313572"/>
            <a:ext cx="238125" cy="38828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33"/>
          <p:cNvCxnSpPr>
            <a:stCxn id="17" idx="6"/>
            <a:endCxn id="25" idx="2"/>
          </p:cNvCxnSpPr>
          <p:nvPr/>
        </p:nvCxnSpPr>
        <p:spPr>
          <a:xfrm>
            <a:off x="3192341" y="5352400"/>
            <a:ext cx="238125" cy="61783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eur droit 34"/>
          <p:cNvCxnSpPr>
            <a:stCxn id="18" idx="6"/>
            <a:endCxn id="23" idx="2"/>
          </p:cNvCxnSpPr>
          <p:nvPr/>
        </p:nvCxnSpPr>
        <p:spPr>
          <a:xfrm flipV="1">
            <a:off x="3192341" y="5209170"/>
            <a:ext cx="238126" cy="243841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35"/>
          <p:cNvCxnSpPr>
            <a:stCxn id="18" idx="6"/>
          </p:cNvCxnSpPr>
          <p:nvPr/>
        </p:nvCxnSpPr>
        <p:spPr>
          <a:xfrm flipV="1">
            <a:off x="3192341" y="5313572"/>
            <a:ext cx="238125" cy="139439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36"/>
          <p:cNvCxnSpPr>
            <a:stCxn id="18" idx="6"/>
            <a:endCxn id="25" idx="2"/>
          </p:cNvCxnSpPr>
          <p:nvPr/>
        </p:nvCxnSpPr>
        <p:spPr>
          <a:xfrm flipV="1">
            <a:off x="3192341" y="5414183"/>
            <a:ext cx="238125" cy="38828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droit 37"/>
          <p:cNvCxnSpPr>
            <a:endCxn id="19" idx="2"/>
          </p:cNvCxnSpPr>
          <p:nvPr/>
        </p:nvCxnSpPr>
        <p:spPr>
          <a:xfrm flipV="1">
            <a:off x="3476185" y="5147387"/>
            <a:ext cx="238128" cy="61783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38"/>
          <p:cNvCxnSpPr>
            <a:stCxn id="23" idx="6"/>
          </p:cNvCxnSpPr>
          <p:nvPr/>
        </p:nvCxnSpPr>
        <p:spPr>
          <a:xfrm>
            <a:off x="3476186" y="5209170"/>
            <a:ext cx="238126" cy="42619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39"/>
          <p:cNvCxnSpPr/>
          <p:nvPr/>
        </p:nvCxnSpPr>
        <p:spPr>
          <a:xfrm>
            <a:off x="3476185" y="5209170"/>
            <a:ext cx="238127" cy="14323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40"/>
          <p:cNvCxnSpPr>
            <a:endCxn id="22" idx="2"/>
          </p:cNvCxnSpPr>
          <p:nvPr/>
        </p:nvCxnSpPr>
        <p:spPr>
          <a:xfrm>
            <a:off x="3476185" y="5209170"/>
            <a:ext cx="238127" cy="243841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41"/>
          <p:cNvCxnSpPr>
            <a:stCxn id="24" idx="6"/>
            <a:endCxn id="19" idx="2"/>
          </p:cNvCxnSpPr>
          <p:nvPr/>
        </p:nvCxnSpPr>
        <p:spPr>
          <a:xfrm flipV="1">
            <a:off x="3476185" y="5147387"/>
            <a:ext cx="238128" cy="166185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42"/>
          <p:cNvCxnSpPr>
            <a:stCxn id="24" idx="6"/>
            <a:endCxn id="20" idx="2"/>
          </p:cNvCxnSpPr>
          <p:nvPr/>
        </p:nvCxnSpPr>
        <p:spPr>
          <a:xfrm flipV="1">
            <a:off x="3476185" y="5251789"/>
            <a:ext cx="238127" cy="61783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43"/>
          <p:cNvCxnSpPr>
            <a:stCxn id="24" idx="6"/>
            <a:endCxn id="21" idx="2"/>
          </p:cNvCxnSpPr>
          <p:nvPr/>
        </p:nvCxnSpPr>
        <p:spPr>
          <a:xfrm>
            <a:off x="3476185" y="5313572"/>
            <a:ext cx="238127" cy="38828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eur droit 44"/>
          <p:cNvCxnSpPr>
            <a:stCxn id="24" idx="6"/>
            <a:endCxn id="22" idx="2"/>
          </p:cNvCxnSpPr>
          <p:nvPr/>
        </p:nvCxnSpPr>
        <p:spPr>
          <a:xfrm>
            <a:off x="3476185" y="5313572"/>
            <a:ext cx="238127" cy="139439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eur droit 45"/>
          <p:cNvCxnSpPr>
            <a:stCxn id="25" idx="6"/>
            <a:endCxn id="19" idx="2"/>
          </p:cNvCxnSpPr>
          <p:nvPr/>
        </p:nvCxnSpPr>
        <p:spPr>
          <a:xfrm flipV="1">
            <a:off x="3476185" y="5147387"/>
            <a:ext cx="238128" cy="266796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eur droit 46"/>
          <p:cNvCxnSpPr>
            <a:stCxn id="25" idx="6"/>
            <a:endCxn id="20" idx="2"/>
          </p:cNvCxnSpPr>
          <p:nvPr/>
        </p:nvCxnSpPr>
        <p:spPr>
          <a:xfrm flipV="1">
            <a:off x="3476185" y="5251789"/>
            <a:ext cx="238127" cy="162394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47"/>
          <p:cNvCxnSpPr>
            <a:stCxn id="25" idx="6"/>
            <a:endCxn id="21" idx="2"/>
          </p:cNvCxnSpPr>
          <p:nvPr/>
        </p:nvCxnSpPr>
        <p:spPr>
          <a:xfrm flipV="1">
            <a:off x="3476185" y="5352400"/>
            <a:ext cx="238127" cy="61783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droit 48"/>
          <p:cNvCxnSpPr>
            <a:stCxn id="25" idx="6"/>
            <a:endCxn id="22" idx="2"/>
          </p:cNvCxnSpPr>
          <p:nvPr/>
        </p:nvCxnSpPr>
        <p:spPr>
          <a:xfrm>
            <a:off x="3476185" y="5414183"/>
            <a:ext cx="238127" cy="38828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Ellipse 49"/>
          <p:cNvSpPr/>
          <p:nvPr/>
        </p:nvSpPr>
        <p:spPr>
          <a:xfrm>
            <a:off x="7988750" y="5087289"/>
            <a:ext cx="45719" cy="45719"/>
          </a:xfrm>
          <a:prstGeom prst="ellips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51" name="Ellipse 50"/>
          <p:cNvSpPr/>
          <p:nvPr/>
        </p:nvSpPr>
        <p:spPr>
          <a:xfrm>
            <a:off x="7988749" y="5191691"/>
            <a:ext cx="45719" cy="45719"/>
          </a:xfrm>
          <a:prstGeom prst="ellips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52" name="Ellipse 51"/>
          <p:cNvSpPr/>
          <p:nvPr/>
        </p:nvSpPr>
        <p:spPr>
          <a:xfrm>
            <a:off x="7988749" y="5292302"/>
            <a:ext cx="45719" cy="45719"/>
          </a:xfrm>
          <a:prstGeom prst="ellips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53" name="Ellipse 52"/>
          <p:cNvSpPr/>
          <p:nvPr/>
        </p:nvSpPr>
        <p:spPr>
          <a:xfrm>
            <a:off x="7988749" y="5392913"/>
            <a:ext cx="45719" cy="45719"/>
          </a:xfrm>
          <a:prstGeom prst="ellips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54" name="Ellipse 53"/>
          <p:cNvSpPr/>
          <p:nvPr/>
        </p:nvSpPr>
        <p:spPr>
          <a:xfrm>
            <a:off x="8556440" y="5087289"/>
            <a:ext cx="45719" cy="45719"/>
          </a:xfrm>
          <a:prstGeom prst="ellips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55" name="Ellipse 54"/>
          <p:cNvSpPr/>
          <p:nvPr/>
        </p:nvSpPr>
        <p:spPr>
          <a:xfrm>
            <a:off x="8556439" y="5191691"/>
            <a:ext cx="45719" cy="45719"/>
          </a:xfrm>
          <a:prstGeom prst="ellips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56" name="Ellipse 55"/>
          <p:cNvSpPr/>
          <p:nvPr/>
        </p:nvSpPr>
        <p:spPr>
          <a:xfrm>
            <a:off x="8556439" y="5292302"/>
            <a:ext cx="45719" cy="45719"/>
          </a:xfrm>
          <a:prstGeom prst="ellips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57" name="Ellipse 56"/>
          <p:cNvSpPr/>
          <p:nvPr/>
        </p:nvSpPr>
        <p:spPr>
          <a:xfrm>
            <a:off x="8556439" y="5392913"/>
            <a:ext cx="45719" cy="45719"/>
          </a:xfrm>
          <a:prstGeom prst="ellips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58" name="Ellipse 57"/>
          <p:cNvSpPr/>
          <p:nvPr/>
        </p:nvSpPr>
        <p:spPr>
          <a:xfrm>
            <a:off x="8272594" y="5149072"/>
            <a:ext cx="45719" cy="45719"/>
          </a:xfrm>
          <a:prstGeom prst="ellips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59" name="Ellipse 58"/>
          <p:cNvSpPr/>
          <p:nvPr/>
        </p:nvSpPr>
        <p:spPr>
          <a:xfrm>
            <a:off x="8272593" y="5253474"/>
            <a:ext cx="45719" cy="45719"/>
          </a:xfrm>
          <a:prstGeom prst="ellips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60" name="Ellipse 59"/>
          <p:cNvSpPr/>
          <p:nvPr/>
        </p:nvSpPr>
        <p:spPr>
          <a:xfrm>
            <a:off x="8272593" y="5354085"/>
            <a:ext cx="45719" cy="45719"/>
          </a:xfrm>
          <a:prstGeom prst="ellips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cxnSp>
        <p:nvCxnSpPr>
          <p:cNvPr id="61" name="Connecteur droit 60"/>
          <p:cNvCxnSpPr>
            <a:stCxn id="50" idx="6"/>
            <a:endCxn id="58" idx="2"/>
          </p:cNvCxnSpPr>
          <p:nvPr/>
        </p:nvCxnSpPr>
        <p:spPr>
          <a:xfrm>
            <a:off x="8034469" y="5110149"/>
            <a:ext cx="238125" cy="61783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cteur droit 61"/>
          <p:cNvCxnSpPr>
            <a:stCxn id="50" idx="6"/>
            <a:endCxn id="59" idx="2"/>
          </p:cNvCxnSpPr>
          <p:nvPr/>
        </p:nvCxnSpPr>
        <p:spPr>
          <a:xfrm>
            <a:off x="8034469" y="5110149"/>
            <a:ext cx="238124" cy="166185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 droit 62"/>
          <p:cNvCxnSpPr>
            <a:stCxn id="50" idx="6"/>
            <a:endCxn id="60" idx="2"/>
          </p:cNvCxnSpPr>
          <p:nvPr/>
        </p:nvCxnSpPr>
        <p:spPr>
          <a:xfrm>
            <a:off x="8034469" y="5110149"/>
            <a:ext cx="238124" cy="266796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necteur droit 63"/>
          <p:cNvCxnSpPr>
            <a:stCxn id="51" idx="6"/>
            <a:endCxn id="58" idx="2"/>
          </p:cNvCxnSpPr>
          <p:nvPr/>
        </p:nvCxnSpPr>
        <p:spPr>
          <a:xfrm flipV="1">
            <a:off x="8034468" y="5171932"/>
            <a:ext cx="238126" cy="42619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eur droit 64"/>
          <p:cNvCxnSpPr>
            <a:stCxn id="51" idx="6"/>
            <a:endCxn id="59" idx="2"/>
          </p:cNvCxnSpPr>
          <p:nvPr/>
        </p:nvCxnSpPr>
        <p:spPr>
          <a:xfrm>
            <a:off x="8034468" y="5214551"/>
            <a:ext cx="238125" cy="61783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eur droit 65"/>
          <p:cNvCxnSpPr>
            <a:stCxn id="51" idx="6"/>
            <a:endCxn id="60" idx="2"/>
          </p:cNvCxnSpPr>
          <p:nvPr/>
        </p:nvCxnSpPr>
        <p:spPr>
          <a:xfrm>
            <a:off x="8034468" y="5214551"/>
            <a:ext cx="238125" cy="162394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cteur droit 66"/>
          <p:cNvCxnSpPr>
            <a:stCxn id="52" idx="6"/>
            <a:endCxn id="58" idx="2"/>
          </p:cNvCxnSpPr>
          <p:nvPr/>
        </p:nvCxnSpPr>
        <p:spPr>
          <a:xfrm flipV="1">
            <a:off x="8034468" y="5171932"/>
            <a:ext cx="238126" cy="14323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cteur droit 67"/>
          <p:cNvCxnSpPr>
            <a:stCxn id="52" idx="6"/>
            <a:endCxn id="59" idx="2"/>
          </p:cNvCxnSpPr>
          <p:nvPr/>
        </p:nvCxnSpPr>
        <p:spPr>
          <a:xfrm flipV="1">
            <a:off x="8034468" y="5276334"/>
            <a:ext cx="238125" cy="38828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eur droit 68"/>
          <p:cNvCxnSpPr>
            <a:stCxn id="52" idx="6"/>
            <a:endCxn id="60" idx="2"/>
          </p:cNvCxnSpPr>
          <p:nvPr/>
        </p:nvCxnSpPr>
        <p:spPr>
          <a:xfrm>
            <a:off x="8034468" y="5315162"/>
            <a:ext cx="238125" cy="61783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necteur droit 69"/>
          <p:cNvCxnSpPr>
            <a:stCxn id="53" idx="6"/>
            <a:endCxn id="58" idx="2"/>
          </p:cNvCxnSpPr>
          <p:nvPr/>
        </p:nvCxnSpPr>
        <p:spPr>
          <a:xfrm flipV="1">
            <a:off x="8034468" y="5171932"/>
            <a:ext cx="238126" cy="243841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eur droit 70"/>
          <p:cNvCxnSpPr>
            <a:stCxn id="53" idx="6"/>
          </p:cNvCxnSpPr>
          <p:nvPr/>
        </p:nvCxnSpPr>
        <p:spPr>
          <a:xfrm flipV="1">
            <a:off x="8034468" y="5276334"/>
            <a:ext cx="238125" cy="139439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eur droit 71"/>
          <p:cNvCxnSpPr>
            <a:stCxn id="53" idx="6"/>
            <a:endCxn id="60" idx="2"/>
          </p:cNvCxnSpPr>
          <p:nvPr/>
        </p:nvCxnSpPr>
        <p:spPr>
          <a:xfrm flipV="1">
            <a:off x="8034468" y="5376945"/>
            <a:ext cx="238125" cy="38828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eur droit 72"/>
          <p:cNvCxnSpPr>
            <a:endCxn id="54" idx="2"/>
          </p:cNvCxnSpPr>
          <p:nvPr/>
        </p:nvCxnSpPr>
        <p:spPr>
          <a:xfrm flipV="1">
            <a:off x="8318312" y="5110149"/>
            <a:ext cx="238128" cy="61783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necteur droit 73"/>
          <p:cNvCxnSpPr>
            <a:stCxn id="58" idx="6"/>
          </p:cNvCxnSpPr>
          <p:nvPr/>
        </p:nvCxnSpPr>
        <p:spPr>
          <a:xfrm>
            <a:off x="8318313" y="5171932"/>
            <a:ext cx="238126" cy="42619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eur droit 74"/>
          <p:cNvCxnSpPr/>
          <p:nvPr/>
        </p:nvCxnSpPr>
        <p:spPr>
          <a:xfrm>
            <a:off x="8318312" y="5171932"/>
            <a:ext cx="238127" cy="14323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onnecteur droit 75"/>
          <p:cNvCxnSpPr>
            <a:endCxn id="57" idx="2"/>
          </p:cNvCxnSpPr>
          <p:nvPr/>
        </p:nvCxnSpPr>
        <p:spPr>
          <a:xfrm>
            <a:off x="8318312" y="5171932"/>
            <a:ext cx="238127" cy="243841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onnecteur droit 76"/>
          <p:cNvCxnSpPr>
            <a:stCxn id="59" idx="6"/>
            <a:endCxn id="54" idx="2"/>
          </p:cNvCxnSpPr>
          <p:nvPr/>
        </p:nvCxnSpPr>
        <p:spPr>
          <a:xfrm flipV="1">
            <a:off x="8318312" y="5110149"/>
            <a:ext cx="238128" cy="166185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cteur droit 77"/>
          <p:cNvCxnSpPr>
            <a:stCxn id="59" idx="6"/>
            <a:endCxn id="55" idx="2"/>
          </p:cNvCxnSpPr>
          <p:nvPr/>
        </p:nvCxnSpPr>
        <p:spPr>
          <a:xfrm flipV="1">
            <a:off x="8318312" y="5214551"/>
            <a:ext cx="238127" cy="61783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necteur droit 78"/>
          <p:cNvCxnSpPr>
            <a:stCxn id="59" idx="6"/>
            <a:endCxn id="56" idx="2"/>
          </p:cNvCxnSpPr>
          <p:nvPr/>
        </p:nvCxnSpPr>
        <p:spPr>
          <a:xfrm>
            <a:off x="8318312" y="5276334"/>
            <a:ext cx="238127" cy="38828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eur droit 79"/>
          <p:cNvCxnSpPr>
            <a:stCxn id="59" idx="6"/>
            <a:endCxn id="57" idx="2"/>
          </p:cNvCxnSpPr>
          <p:nvPr/>
        </p:nvCxnSpPr>
        <p:spPr>
          <a:xfrm>
            <a:off x="8318312" y="5276334"/>
            <a:ext cx="238127" cy="139439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necteur droit 80"/>
          <p:cNvCxnSpPr>
            <a:stCxn id="60" idx="6"/>
            <a:endCxn id="54" idx="2"/>
          </p:cNvCxnSpPr>
          <p:nvPr/>
        </p:nvCxnSpPr>
        <p:spPr>
          <a:xfrm flipV="1">
            <a:off x="8318312" y="5110149"/>
            <a:ext cx="238128" cy="266796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necteur droit 81"/>
          <p:cNvCxnSpPr>
            <a:stCxn id="60" idx="6"/>
            <a:endCxn id="55" idx="2"/>
          </p:cNvCxnSpPr>
          <p:nvPr/>
        </p:nvCxnSpPr>
        <p:spPr>
          <a:xfrm flipV="1">
            <a:off x="8318312" y="5214551"/>
            <a:ext cx="238127" cy="162394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necteur droit 82"/>
          <p:cNvCxnSpPr>
            <a:stCxn id="60" idx="6"/>
            <a:endCxn id="56" idx="2"/>
          </p:cNvCxnSpPr>
          <p:nvPr/>
        </p:nvCxnSpPr>
        <p:spPr>
          <a:xfrm flipV="1">
            <a:off x="8318312" y="5315162"/>
            <a:ext cx="238127" cy="61783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necteur droit 83"/>
          <p:cNvCxnSpPr>
            <a:stCxn id="60" idx="6"/>
            <a:endCxn id="57" idx="2"/>
          </p:cNvCxnSpPr>
          <p:nvPr/>
        </p:nvCxnSpPr>
        <p:spPr>
          <a:xfrm>
            <a:off x="8318312" y="5376945"/>
            <a:ext cx="238127" cy="38828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necteur droit avec flèche 84"/>
          <p:cNvCxnSpPr>
            <a:stCxn id="8" idx="2"/>
            <a:endCxn id="12" idx="0"/>
          </p:cNvCxnSpPr>
          <p:nvPr/>
        </p:nvCxnSpPr>
        <p:spPr>
          <a:xfrm>
            <a:off x="3445483" y="4238525"/>
            <a:ext cx="7842" cy="452327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onnecteur droit avec flèche 85"/>
          <p:cNvCxnSpPr>
            <a:stCxn id="13" idx="2"/>
            <a:endCxn id="8" idx="1"/>
          </p:cNvCxnSpPr>
          <p:nvPr/>
        </p:nvCxnSpPr>
        <p:spPr>
          <a:xfrm>
            <a:off x="1748167" y="3041321"/>
            <a:ext cx="910177" cy="598602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eur droit avec flèche 86"/>
          <p:cNvCxnSpPr>
            <a:stCxn id="9" idx="3"/>
            <a:endCxn id="10" idx="3"/>
          </p:cNvCxnSpPr>
          <p:nvPr/>
        </p:nvCxnSpPr>
        <p:spPr>
          <a:xfrm flipV="1">
            <a:off x="9059730" y="3243999"/>
            <a:ext cx="1033358" cy="395924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cteur droit avec flèche 87"/>
          <p:cNvCxnSpPr>
            <a:stCxn id="9" idx="2"/>
            <a:endCxn id="11" idx="0"/>
          </p:cNvCxnSpPr>
          <p:nvPr/>
        </p:nvCxnSpPr>
        <p:spPr>
          <a:xfrm>
            <a:off x="8272592" y="4238525"/>
            <a:ext cx="0" cy="415089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cteur droit avec flèche 88"/>
          <p:cNvCxnSpPr>
            <a:stCxn id="8" idx="3"/>
            <a:endCxn id="9" idx="1"/>
          </p:cNvCxnSpPr>
          <p:nvPr/>
        </p:nvCxnSpPr>
        <p:spPr>
          <a:xfrm>
            <a:off x="4232621" y="3639923"/>
            <a:ext cx="3252832" cy="0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0" name="Image 8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7516" y="4057618"/>
            <a:ext cx="709905" cy="709905"/>
          </a:xfrm>
          <a:prstGeom prst="rect">
            <a:avLst/>
          </a:prstGeom>
          <a:ln>
            <a:noFill/>
          </a:ln>
        </p:spPr>
      </p:pic>
      <p:cxnSp>
        <p:nvCxnSpPr>
          <p:cNvPr id="91" name="Connecteur droit avec flèche 90"/>
          <p:cNvCxnSpPr>
            <a:stCxn id="9" idx="3"/>
            <a:endCxn id="90" idx="1"/>
          </p:cNvCxnSpPr>
          <p:nvPr/>
        </p:nvCxnSpPr>
        <p:spPr>
          <a:xfrm>
            <a:off x="9059730" y="3639923"/>
            <a:ext cx="827786" cy="772648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" name="Image 9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1452" y="2544920"/>
            <a:ext cx="497508" cy="497508"/>
          </a:xfrm>
          <a:prstGeom prst="rect">
            <a:avLst/>
          </a:prstGeom>
          <a:ln>
            <a:noFill/>
          </a:ln>
        </p:spPr>
      </p:pic>
      <p:sp>
        <p:nvSpPr>
          <p:cNvPr id="93" name="ZoneTexte 92"/>
          <p:cNvSpPr txBox="1"/>
          <p:nvPr/>
        </p:nvSpPr>
        <p:spPr>
          <a:xfrm>
            <a:off x="1748166" y="3270591"/>
            <a:ext cx="533223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fr-FR" dirty="0"/>
              <a:t>S</a:t>
            </a:r>
            <a:r>
              <a:rPr lang="fr-FR" dirty="0" smtClean="0"/>
              <a:t>ite</a:t>
            </a:r>
            <a:endParaRPr lang="fr-FR" dirty="0"/>
          </a:p>
        </p:txBody>
      </p:sp>
      <p:sp>
        <p:nvSpPr>
          <p:cNvPr id="94" name="ZoneTexte 93"/>
          <p:cNvSpPr txBox="1"/>
          <p:nvPr/>
        </p:nvSpPr>
        <p:spPr>
          <a:xfrm>
            <a:off x="2680177" y="4261385"/>
            <a:ext cx="743473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fr-FR" dirty="0" smtClean="0"/>
              <a:t>Photo</a:t>
            </a:r>
            <a:endParaRPr lang="fr-FR" dirty="0"/>
          </a:p>
        </p:txBody>
      </p:sp>
      <p:sp>
        <p:nvSpPr>
          <p:cNvPr id="95" name="ZoneTexte 94"/>
          <p:cNvSpPr txBox="1"/>
          <p:nvPr/>
        </p:nvSpPr>
        <p:spPr>
          <a:xfrm>
            <a:off x="3502737" y="4284282"/>
            <a:ext cx="518091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fr-FR" dirty="0" smtClean="0"/>
              <a:t>o/n</a:t>
            </a:r>
            <a:endParaRPr lang="fr-FR" dirty="0"/>
          </a:p>
        </p:txBody>
      </p:sp>
      <p:sp>
        <p:nvSpPr>
          <p:cNvPr id="96" name="ZoneTexte 95"/>
          <p:cNvSpPr txBox="1"/>
          <p:nvPr/>
        </p:nvSpPr>
        <p:spPr>
          <a:xfrm>
            <a:off x="5013368" y="3639923"/>
            <a:ext cx="1664623" cy="120032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fr-FR" dirty="0" smtClean="0"/>
              <a:t>Login</a:t>
            </a:r>
          </a:p>
          <a:p>
            <a:pPr algn="ctr"/>
            <a:r>
              <a:rPr lang="fr-FR" dirty="0" err="1" smtClean="0"/>
              <a:t>mdp</a:t>
            </a:r>
            <a:endParaRPr lang="fr-FR" dirty="0" smtClean="0"/>
          </a:p>
          <a:p>
            <a:pPr algn="ctr"/>
            <a:r>
              <a:rPr lang="fr-FR" dirty="0" smtClean="0"/>
              <a:t>Photos</a:t>
            </a:r>
          </a:p>
          <a:p>
            <a:pPr algn="ctr"/>
            <a:r>
              <a:rPr lang="fr-FR" dirty="0" smtClean="0"/>
              <a:t>Poids du réseau</a:t>
            </a:r>
            <a:endParaRPr lang="fr-FR" dirty="0"/>
          </a:p>
        </p:txBody>
      </p:sp>
      <p:sp>
        <p:nvSpPr>
          <p:cNvPr id="97" name="ZoneTexte 96"/>
          <p:cNvSpPr txBox="1"/>
          <p:nvPr/>
        </p:nvSpPr>
        <p:spPr>
          <a:xfrm>
            <a:off x="9011607" y="4203724"/>
            <a:ext cx="833241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fr-FR" dirty="0" smtClean="0"/>
              <a:t>Photos</a:t>
            </a:r>
            <a:endParaRPr lang="fr-FR" dirty="0"/>
          </a:p>
        </p:txBody>
      </p:sp>
      <p:sp>
        <p:nvSpPr>
          <p:cNvPr id="98" name="ZoneTexte 97"/>
          <p:cNvSpPr txBox="1"/>
          <p:nvPr/>
        </p:nvSpPr>
        <p:spPr>
          <a:xfrm>
            <a:off x="9428228" y="3402808"/>
            <a:ext cx="1205779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fr-FR" dirty="0" smtClean="0"/>
              <a:t>Login/</a:t>
            </a:r>
            <a:r>
              <a:rPr lang="fr-FR" dirty="0" err="1" smtClean="0"/>
              <a:t>mdp</a:t>
            </a:r>
            <a:endParaRPr lang="fr-FR" dirty="0"/>
          </a:p>
        </p:txBody>
      </p:sp>
      <p:cxnSp>
        <p:nvCxnSpPr>
          <p:cNvPr id="99" name="Connecteur droit avec flèche 98"/>
          <p:cNvCxnSpPr>
            <a:stCxn id="11" idx="3"/>
          </p:cNvCxnSpPr>
          <p:nvPr/>
        </p:nvCxnSpPr>
        <p:spPr>
          <a:xfrm flipV="1">
            <a:off x="8889509" y="4496424"/>
            <a:ext cx="986678" cy="642672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13991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e libre 3"/>
          <p:cNvSpPr/>
          <p:nvPr/>
        </p:nvSpPr>
        <p:spPr>
          <a:xfrm>
            <a:off x="-1" y="-9427"/>
            <a:ext cx="12198285" cy="1753386"/>
          </a:xfrm>
          <a:custGeom>
            <a:avLst/>
            <a:gdLst>
              <a:gd name="connsiteX0" fmla="*/ 0 w 12207712"/>
              <a:gd name="connsiteY0" fmla="*/ 0 h 1706252"/>
              <a:gd name="connsiteX1" fmla="*/ 12207712 w 12207712"/>
              <a:gd name="connsiteY1" fmla="*/ 0 h 1706252"/>
              <a:gd name="connsiteX2" fmla="*/ 12198285 w 12207712"/>
              <a:gd name="connsiteY2" fmla="*/ 688157 h 1706252"/>
              <a:gd name="connsiteX3" fmla="*/ 9427 w 12207712"/>
              <a:gd name="connsiteY3" fmla="*/ 1706252 h 1706252"/>
              <a:gd name="connsiteX4" fmla="*/ 0 w 12207712"/>
              <a:gd name="connsiteY4" fmla="*/ 0 h 1706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7712" h="1706252">
                <a:moveTo>
                  <a:pt x="0" y="0"/>
                </a:moveTo>
                <a:lnTo>
                  <a:pt x="12207712" y="0"/>
                </a:lnTo>
                <a:lnTo>
                  <a:pt x="12198285" y="688157"/>
                </a:lnTo>
                <a:lnTo>
                  <a:pt x="9427" y="1706252"/>
                </a:lnTo>
                <a:cubicBezTo>
                  <a:pt x="6285" y="1143786"/>
                  <a:pt x="3142" y="581320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59000">
                <a:srgbClr val="6DB0DD"/>
              </a:gs>
              <a:gs pos="94000">
                <a:srgbClr val="9657DB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Forme libre 4"/>
          <p:cNvSpPr/>
          <p:nvPr/>
        </p:nvSpPr>
        <p:spPr>
          <a:xfrm>
            <a:off x="10109508" y="6438507"/>
            <a:ext cx="2088777" cy="419493"/>
          </a:xfrm>
          <a:custGeom>
            <a:avLst/>
            <a:gdLst>
              <a:gd name="connsiteX0" fmla="*/ 0 w 2088777"/>
              <a:gd name="connsiteY0" fmla="*/ 573741 h 573741"/>
              <a:gd name="connsiteX1" fmla="*/ 2088777 w 2088777"/>
              <a:gd name="connsiteY1" fmla="*/ 573741 h 573741"/>
              <a:gd name="connsiteX2" fmla="*/ 2088777 w 2088777"/>
              <a:gd name="connsiteY2" fmla="*/ 0 h 573741"/>
              <a:gd name="connsiteX3" fmla="*/ 0 w 2088777"/>
              <a:gd name="connsiteY3" fmla="*/ 573741 h 573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8777" h="573741">
                <a:moveTo>
                  <a:pt x="0" y="573741"/>
                </a:moveTo>
                <a:lnTo>
                  <a:pt x="2088777" y="573741"/>
                </a:lnTo>
                <a:lnTo>
                  <a:pt x="2088777" y="0"/>
                </a:lnTo>
                <a:lnTo>
                  <a:pt x="0" y="573741"/>
                </a:ln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75000">
                <a:srgbClr val="6DB0DD"/>
              </a:gs>
              <a:gs pos="100000">
                <a:srgbClr val="BD85E3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Titre 1"/>
          <p:cNvSpPr>
            <a:spLocks noGrp="1"/>
          </p:cNvSpPr>
          <p:nvPr>
            <p:ph type="title"/>
          </p:nvPr>
        </p:nvSpPr>
        <p:spPr>
          <a:xfrm>
            <a:off x="160256" y="75414"/>
            <a:ext cx="10515600" cy="1325563"/>
          </a:xfrm>
          <a:noFill/>
        </p:spPr>
        <p:txBody>
          <a:bodyPr/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Architecture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11856720" y="6488668"/>
            <a:ext cx="294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1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8" name="Rectangle à coins arrondis 7"/>
          <p:cNvSpPr/>
          <p:nvPr/>
        </p:nvSpPr>
        <p:spPr>
          <a:xfrm>
            <a:off x="801277" y="2323707"/>
            <a:ext cx="4270343" cy="4232635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à coins arrondis 8"/>
          <p:cNvSpPr/>
          <p:nvPr/>
        </p:nvSpPr>
        <p:spPr>
          <a:xfrm>
            <a:off x="7005685" y="2323706"/>
            <a:ext cx="4270343" cy="4232635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ZoneTexte 9"/>
          <p:cNvSpPr txBox="1"/>
          <p:nvPr/>
        </p:nvSpPr>
        <p:spPr>
          <a:xfrm>
            <a:off x="2247798" y="1677375"/>
            <a:ext cx="13773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 smtClean="0">
                <a:latin typeface="Product Sans" panose="020B0403030502040203" pitchFamily="34" charset="0"/>
              </a:rPr>
              <a:t>Client</a:t>
            </a:r>
            <a:endParaRPr lang="fr-FR" sz="3600" dirty="0">
              <a:latin typeface="Product Sans" panose="020B0403030502040203" pitchFamily="34" charset="0"/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8266257" y="1677374"/>
            <a:ext cx="17491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 smtClean="0">
                <a:latin typeface="Product Sans" panose="020B0403030502040203" pitchFamily="34" charset="0"/>
              </a:rPr>
              <a:t>Serveur</a:t>
            </a:r>
            <a:endParaRPr lang="fr-FR" sz="3600" dirty="0">
              <a:latin typeface="Product Sans" panose="020B0403030502040203" pitchFamily="34" charset="0"/>
            </a:endParaRPr>
          </a:p>
        </p:txBody>
      </p:sp>
      <p:sp>
        <p:nvSpPr>
          <p:cNvPr id="12" name="Rectangle à coins arrondis 11"/>
          <p:cNvSpPr/>
          <p:nvPr/>
        </p:nvSpPr>
        <p:spPr>
          <a:xfrm>
            <a:off x="2837959" y="3841421"/>
            <a:ext cx="1574277" cy="1197204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smtClean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Code C</a:t>
            </a:r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3" name="Rectangle à coins arrondis 12"/>
          <p:cNvSpPr/>
          <p:nvPr/>
        </p:nvSpPr>
        <p:spPr>
          <a:xfrm>
            <a:off x="7665068" y="3841421"/>
            <a:ext cx="1574277" cy="1197204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Code C</a:t>
            </a:r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4" name="Cylindre 13"/>
          <p:cNvSpPr/>
          <p:nvPr/>
        </p:nvSpPr>
        <p:spPr>
          <a:xfrm>
            <a:off x="9766169" y="2705493"/>
            <a:ext cx="1013067" cy="1338606"/>
          </a:xfrm>
          <a:prstGeom prst="can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BDD</a:t>
            </a:r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5" name="Rectangle à coins arrondis 14"/>
          <p:cNvSpPr/>
          <p:nvPr/>
        </p:nvSpPr>
        <p:spPr>
          <a:xfrm>
            <a:off x="7835289" y="5453714"/>
            <a:ext cx="1233835" cy="970964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Python</a:t>
            </a:r>
          </a:p>
          <a:p>
            <a:pPr algn="ctr"/>
            <a:endParaRPr lang="fr-FR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6" name="Rectangle à coins arrondis 15"/>
          <p:cNvSpPr/>
          <p:nvPr/>
        </p:nvSpPr>
        <p:spPr>
          <a:xfrm>
            <a:off x="3016022" y="5490952"/>
            <a:ext cx="1233835" cy="97096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Python</a:t>
            </a:r>
          </a:p>
          <a:p>
            <a:pPr algn="ctr"/>
            <a:endParaRPr lang="fr-FR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7" name="Rectangle à coins arrondis 16"/>
          <p:cNvSpPr/>
          <p:nvPr/>
        </p:nvSpPr>
        <p:spPr>
          <a:xfrm>
            <a:off x="1329179" y="2969443"/>
            <a:ext cx="1197205" cy="871978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JavaScript</a:t>
            </a:r>
          </a:p>
          <a:p>
            <a:pPr algn="ctr"/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8" name="Image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1824" y="3997460"/>
            <a:ext cx="307261" cy="307261"/>
          </a:xfrm>
          <a:prstGeom prst="rect">
            <a:avLst/>
          </a:prstGeom>
        </p:spPr>
      </p:pic>
      <p:sp>
        <p:nvSpPr>
          <p:cNvPr id="19" name="Ellipse 18"/>
          <p:cNvSpPr/>
          <p:nvPr/>
        </p:nvSpPr>
        <p:spPr>
          <a:xfrm>
            <a:off x="3326238" y="5924627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Ellipse 19"/>
          <p:cNvSpPr/>
          <p:nvPr/>
        </p:nvSpPr>
        <p:spPr>
          <a:xfrm>
            <a:off x="3326237" y="6029029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Ellipse 20"/>
          <p:cNvSpPr/>
          <p:nvPr/>
        </p:nvSpPr>
        <p:spPr>
          <a:xfrm>
            <a:off x="3326237" y="612964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Ellipse 21"/>
          <p:cNvSpPr/>
          <p:nvPr/>
        </p:nvSpPr>
        <p:spPr>
          <a:xfrm>
            <a:off x="3326237" y="623025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Ellipse 22"/>
          <p:cNvSpPr/>
          <p:nvPr/>
        </p:nvSpPr>
        <p:spPr>
          <a:xfrm>
            <a:off x="3893928" y="5924627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Ellipse 23"/>
          <p:cNvSpPr/>
          <p:nvPr/>
        </p:nvSpPr>
        <p:spPr>
          <a:xfrm>
            <a:off x="3893927" y="6029029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Ellipse 24"/>
          <p:cNvSpPr/>
          <p:nvPr/>
        </p:nvSpPr>
        <p:spPr>
          <a:xfrm>
            <a:off x="3893927" y="612964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Ellipse 25"/>
          <p:cNvSpPr/>
          <p:nvPr/>
        </p:nvSpPr>
        <p:spPr>
          <a:xfrm>
            <a:off x="3893927" y="623025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Ellipse 26"/>
          <p:cNvSpPr/>
          <p:nvPr/>
        </p:nvSpPr>
        <p:spPr>
          <a:xfrm>
            <a:off x="3610082" y="598641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Ellipse 27"/>
          <p:cNvSpPr/>
          <p:nvPr/>
        </p:nvSpPr>
        <p:spPr>
          <a:xfrm>
            <a:off x="3610081" y="609081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Ellipse 28"/>
          <p:cNvSpPr/>
          <p:nvPr/>
        </p:nvSpPr>
        <p:spPr>
          <a:xfrm>
            <a:off x="3610081" y="6191423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2" name="Connecteur droit 31"/>
          <p:cNvCxnSpPr>
            <a:stCxn id="19" idx="6"/>
            <a:endCxn id="27" idx="2"/>
          </p:cNvCxnSpPr>
          <p:nvPr/>
        </p:nvCxnSpPr>
        <p:spPr>
          <a:xfrm>
            <a:off x="3371957" y="5947487"/>
            <a:ext cx="238125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33"/>
          <p:cNvCxnSpPr>
            <a:stCxn id="19" idx="6"/>
            <a:endCxn id="28" idx="2"/>
          </p:cNvCxnSpPr>
          <p:nvPr/>
        </p:nvCxnSpPr>
        <p:spPr>
          <a:xfrm>
            <a:off x="3371957" y="5947487"/>
            <a:ext cx="238124" cy="1661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36"/>
          <p:cNvCxnSpPr>
            <a:stCxn id="19" idx="6"/>
            <a:endCxn id="29" idx="2"/>
          </p:cNvCxnSpPr>
          <p:nvPr/>
        </p:nvCxnSpPr>
        <p:spPr>
          <a:xfrm>
            <a:off x="3371957" y="5947487"/>
            <a:ext cx="238124" cy="2667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39"/>
          <p:cNvCxnSpPr>
            <a:stCxn id="20" idx="6"/>
            <a:endCxn id="27" idx="2"/>
          </p:cNvCxnSpPr>
          <p:nvPr/>
        </p:nvCxnSpPr>
        <p:spPr>
          <a:xfrm flipV="1">
            <a:off x="3371956" y="6009270"/>
            <a:ext cx="238126" cy="426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42"/>
          <p:cNvCxnSpPr>
            <a:stCxn id="20" idx="6"/>
            <a:endCxn id="28" idx="2"/>
          </p:cNvCxnSpPr>
          <p:nvPr/>
        </p:nvCxnSpPr>
        <p:spPr>
          <a:xfrm>
            <a:off x="3371956" y="6051889"/>
            <a:ext cx="238125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eur droit 45"/>
          <p:cNvCxnSpPr>
            <a:stCxn id="20" idx="6"/>
            <a:endCxn id="29" idx="2"/>
          </p:cNvCxnSpPr>
          <p:nvPr/>
        </p:nvCxnSpPr>
        <p:spPr>
          <a:xfrm>
            <a:off x="3371956" y="6051889"/>
            <a:ext cx="238125" cy="1623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droit 48"/>
          <p:cNvCxnSpPr>
            <a:stCxn id="21" idx="6"/>
            <a:endCxn id="27" idx="2"/>
          </p:cNvCxnSpPr>
          <p:nvPr/>
        </p:nvCxnSpPr>
        <p:spPr>
          <a:xfrm flipV="1">
            <a:off x="3371956" y="6009270"/>
            <a:ext cx="238126" cy="1432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eur droit 51"/>
          <p:cNvCxnSpPr>
            <a:stCxn id="21" idx="6"/>
            <a:endCxn id="28" idx="2"/>
          </p:cNvCxnSpPr>
          <p:nvPr/>
        </p:nvCxnSpPr>
        <p:spPr>
          <a:xfrm flipV="1">
            <a:off x="3371956" y="6113672"/>
            <a:ext cx="238125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eur droit 54"/>
          <p:cNvCxnSpPr>
            <a:stCxn id="21" idx="6"/>
            <a:endCxn id="29" idx="2"/>
          </p:cNvCxnSpPr>
          <p:nvPr/>
        </p:nvCxnSpPr>
        <p:spPr>
          <a:xfrm>
            <a:off x="3371956" y="6152500"/>
            <a:ext cx="238125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eur droit 57"/>
          <p:cNvCxnSpPr>
            <a:stCxn id="22" idx="6"/>
            <a:endCxn id="27" idx="2"/>
          </p:cNvCxnSpPr>
          <p:nvPr/>
        </p:nvCxnSpPr>
        <p:spPr>
          <a:xfrm flipV="1">
            <a:off x="3371956" y="6009270"/>
            <a:ext cx="238126" cy="2438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 droit 62"/>
          <p:cNvCxnSpPr>
            <a:stCxn id="22" idx="6"/>
          </p:cNvCxnSpPr>
          <p:nvPr/>
        </p:nvCxnSpPr>
        <p:spPr>
          <a:xfrm flipV="1">
            <a:off x="3371956" y="6113672"/>
            <a:ext cx="238125" cy="1394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eur droit 65"/>
          <p:cNvCxnSpPr>
            <a:stCxn id="22" idx="6"/>
            <a:endCxn id="29" idx="2"/>
          </p:cNvCxnSpPr>
          <p:nvPr/>
        </p:nvCxnSpPr>
        <p:spPr>
          <a:xfrm flipV="1">
            <a:off x="3371956" y="6214283"/>
            <a:ext cx="238125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eur droit 68"/>
          <p:cNvCxnSpPr>
            <a:endCxn id="23" idx="2"/>
          </p:cNvCxnSpPr>
          <p:nvPr/>
        </p:nvCxnSpPr>
        <p:spPr>
          <a:xfrm flipV="1">
            <a:off x="3655800" y="5947487"/>
            <a:ext cx="238128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eur droit 71"/>
          <p:cNvCxnSpPr>
            <a:stCxn id="27" idx="6"/>
          </p:cNvCxnSpPr>
          <p:nvPr/>
        </p:nvCxnSpPr>
        <p:spPr>
          <a:xfrm>
            <a:off x="3655801" y="6009270"/>
            <a:ext cx="238126" cy="426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eur droit 74"/>
          <p:cNvCxnSpPr/>
          <p:nvPr/>
        </p:nvCxnSpPr>
        <p:spPr>
          <a:xfrm>
            <a:off x="3655800" y="6009270"/>
            <a:ext cx="238127" cy="1432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cteur droit 77"/>
          <p:cNvCxnSpPr>
            <a:endCxn id="26" idx="2"/>
          </p:cNvCxnSpPr>
          <p:nvPr/>
        </p:nvCxnSpPr>
        <p:spPr>
          <a:xfrm>
            <a:off x="3655800" y="6009270"/>
            <a:ext cx="238127" cy="2438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necteur droit 80"/>
          <p:cNvCxnSpPr>
            <a:stCxn id="28" idx="6"/>
            <a:endCxn id="23" idx="2"/>
          </p:cNvCxnSpPr>
          <p:nvPr/>
        </p:nvCxnSpPr>
        <p:spPr>
          <a:xfrm flipV="1">
            <a:off x="3655800" y="5947487"/>
            <a:ext cx="238128" cy="1661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necteur droit 83"/>
          <p:cNvCxnSpPr>
            <a:stCxn id="28" idx="6"/>
            <a:endCxn id="24" idx="2"/>
          </p:cNvCxnSpPr>
          <p:nvPr/>
        </p:nvCxnSpPr>
        <p:spPr>
          <a:xfrm flipV="1">
            <a:off x="3655800" y="6051889"/>
            <a:ext cx="238127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cteur droit 87"/>
          <p:cNvCxnSpPr>
            <a:stCxn id="28" idx="6"/>
            <a:endCxn id="25" idx="2"/>
          </p:cNvCxnSpPr>
          <p:nvPr/>
        </p:nvCxnSpPr>
        <p:spPr>
          <a:xfrm>
            <a:off x="3655800" y="6113672"/>
            <a:ext cx="238127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Connecteur droit 90"/>
          <p:cNvCxnSpPr>
            <a:stCxn id="28" idx="6"/>
            <a:endCxn id="26" idx="2"/>
          </p:cNvCxnSpPr>
          <p:nvPr/>
        </p:nvCxnSpPr>
        <p:spPr>
          <a:xfrm>
            <a:off x="3655800" y="6113672"/>
            <a:ext cx="238127" cy="1394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necteur droit 94"/>
          <p:cNvCxnSpPr>
            <a:stCxn id="29" idx="6"/>
            <a:endCxn id="23" idx="2"/>
          </p:cNvCxnSpPr>
          <p:nvPr/>
        </p:nvCxnSpPr>
        <p:spPr>
          <a:xfrm flipV="1">
            <a:off x="3655800" y="5947487"/>
            <a:ext cx="238128" cy="2667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Connecteur droit 99"/>
          <p:cNvCxnSpPr>
            <a:stCxn id="29" idx="6"/>
            <a:endCxn id="24" idx="2"/>
          </p:cNvCxnSpPr>
          <p:nvPr/>
        </p:nvCxnSpPr>
        <p:spPr>
          <a:xfrm flipV="1">
            <a:off x="3655800" y="6051889"/>
            <a:ext cx="238127" cy="1623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necteur droit 102"/>
          <p:cNvCxnSpPr>
            <a:stCxn id="29" idx="6"/>
            <a:endCxn id="25" idx="2"/>
          </p:cNvCxnSpPr>
          <p:nvPr/>
        </p:nvCxnSpPr>
        <p:spPr>
          <a:xfrm flipV="1">
            <a:off x="3655800" y="6152500"/>
            <a:ext cx="238127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necteur droit 105"/>
          <p:cNvCxnSpPr>
            <a:stCxn id="29" idx="6"/>
            <a:endCxn id="26" idx="2"/>
          </p:cNvCxnSpPr>
          <p:nvPr/>
        </p:nvCxnSpPr>
        <p:spPr>
          <a:xfrm>
            <a:off x="3655800" y="6214283"/>
            <a:ext cx="238127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Ellipse 108"/>
          <p:cNvSpPr/>
          <p:nvPr/>
        </p:nvSpPr>
        <p:spPr>
          <a:xfrm>
            <a:off x="8168365" y="5887389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0" name="Ellipse 109"/>
          <p:cNvSpPr/>
          <p:nvPr/>
        </p:nvSpPr>
        <p:spPr>
          <a:xfrm>
            <a:off x="8168364" y="599179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1" name="Ellipse 110"/>
          <p:cNvSpPr/>
          <p:nvPr/>
        </p:nvSpPr>
        <p:spPr>
          <a:xfrm>
            <a:off x="8168364" y="609240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2" name="Ellipse 111"/>
          <p:cNvSpPr/>
          <p:nvPr/>
        </p:nvSpPr>
        <p:spPr>
          <a:xfrm>
            <a:off x="8168364" y="6193013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3" name="Ellipse 112"/>
          <p:cNvSpPr/>
          <p:nvPr/>
        </p:nvSpPr>
        <p:spPr>
          <a:xfrm>
            <a:off x="8736055" y="5887389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4" name="Ellipse 113"/>
          <p:cNvSpPr/>
          <p:nvPr/>
        </p:nvSpPr>
        <p:spPr>
          <a:xfrm>
            <a:off x="8736054" y="599179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5" name="Ellipse 114"/>
          <p:cNvSpPr/>
          <p:nvPr/>
        </p:nvSpPr>
        <p:spPr>
          <a:xfrm>
            <a:off x="8736054" y="609240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6" name="Ellipse 115"/>
          <p:cNvSpPr/>
          <p:nvPr/>
        </p:nvSpPr>
        <p:spPr>
          <a:xfrm>
            <a:off x="8736054" y="6193013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7" name="Ellipse 116"/>
          <p:cNvSpPr/>
          <p:nvPr/>
        </p:nvSpPr>
        <p:spPr>
          <a:xfrm>
            <a:off x="8452209" y="594917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8" name="Ellipse 117"/>
          <p:cNvSpPr/>
          <p:nvPr/>
        </p:nvSpPr>
        <p:spPr>
          <a:xfrm>
            <a:off x="8452208" y="6053574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9" name="Ellipse 118"/>
          <p:cNvSpPr/>
          <p:nvPr/>
        </p:nvSpPr>
        <p:spPr>
          <a:xfrm>
            <a:off x="8452208" y="6154185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20" name="Connecteur droit 119"/>
          <p:cNvCxnSpPr>
            <a:stCxn id="109" idx="6"/>
            <a:endCxn id="117" idx="2"/>
          </p:cNvCxnSpPr>
          <p:nvPr/>
        </p:nvCxnSpPr>
        <p:spPr>
          <a:xfrm>
            <a:off x="8214084" y="5910249"/>
            <a:ext cx="238125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Connecteur droit 120"/>
          <p:cNvCxnSpPr>
            <a:stCxn id="109" idx="6"/>
            <a:endCxn id="118" idx="2"/>
          </p:cNvCxnSpPr>
          <p:nvPr/>
        </p:nvCxnSpPr>
        <p:spPr>
          <a:xfrm>
            <a:off x="8214084" y="5910249"/>
            <a:ext cx="238124" cy="1661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onnecteur droit 121"/>
          <p:cNvCxnSpPr>
            <a:stCxn id="109" idx="6"/>
            <a:endCxn id="119" idx="2"/>
          </p:cNvCxnSpPr>
          <p:nvPr/>
        </p:nvCxnSpPr>
        <p:spPr>
          <a:xfrm>
            <a:off x="8214084" y="5910249"/>
            <a:ext cx="238124" cy="2667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necteur droit 122"/>
          <p:cNvCxnSpPr>
            <a:stCxn id="110" idx="6"/>
            <a:endCxn id="117" idx="2"/>
          </p:cNvCxnSpPr>
          <p:nvPr/>
        </p:nvCxnSpPr>
        <p:spPr>
          <a:xfrm flipV="1">
            <a:off x="8214083" y="5972032"/>
            <a:ext cx="238126" cy="426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Connecteur droit 123"/>
          <p:cNvCxnSpPr>
            <a:stCxn id="110" idx="6"/>
            <a:endCxn id="118" idx="2"/>
          </p:cNvCxnSpPr>
          <p:nvPr/>
        </p:nvCxnSpPr>
        <p:spPr>
          <a:xfrm>
            <a:off x="8214083" y="6014651"/>
            <a:ext cx="238125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Connecteur droit 124"/>
          <p:cNvCxnSpPr>
            <a:stCxn id="110" idx="6"/>
            <a:endCxn id="119" idx="2"/>
          </p:cNvCxnSpPr>
          <p:nvPr/>
        </p:nvCxnSpPr>
        <p:spPr>
          <a:xfrm>
            <a:off x="8214083" y="6014651"/>
            <a:ext cx="238125" cy="1623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Connecteur droit 125"/>
          <p:cNvCxnSpPr>
            <a:stCxn id="111" idx="6"/>
            <a:endCxn id="117" idx="2"/>
          </p:cNvCxnSpPr>
          <p:nvPr/>
        </p:nvCxnSpPr>
        <p:spPr>
          <a:xfrm flipV="1">
            <a:off x="8214083" y="5972032"/>
            <a:ext cx="238126" cy="1432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Connecteur droit 126"/>
          <p:cNvCxnSpPr>
            <a:stCxn id="111" idx="6"/>
            <a:endCxn id="118" idx="2"/>
          </p:cNvCxnSpPr>
          <p:nvPr/>
        </p:nvCxnSpPr>
        <p:spPr>
          <a:xfrm flipV="1">
            <a:off x="8214083" y="6076434"/>
            <a:ext cx="238125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necteur droit 127"/>
          <p:cNvCxnSpPr>
            <a:stCxn id="111" idx="6"/>
            <a:endCxn id="119" idx="2"/>
          </p:cNvCxnSpPr>
          <p:nvPr/>
        </p:nvCxnSpPr>
        <p:spPr>
          <a:xfrm>
            <a:off x="8214083" y="6115262"/>
            <a:ext cx="238125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Connecteur droit 128"/>
          <p:cNvCxnSpPr>
            <a:stCxn id="112" idx="6"/>
            <a:endCxn id="117" idx="2"/>
          </p:cNvCxnSpPr>
          <p:nvPr/>
        </p:nvCxnSpPr>
        <p:spPr>
          <a:xfrm flipV="1">
            <a:off x="8214083" y="5972032"/>
            <a:ext cx="238126" cy="2438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necteur droit 129"/>
          <p:cNvCxnSpPr>
            <a:stCxn id="112" idx="6"/>
          </p:cNvCxnSpPr>
          <p:nvPr/>
        </p:nvCxnSpPr>
        <p:spPr>
          <a:xfrm flipV="1">
            <a:off x="8214083" y="6076434"/>
            <a:ext cx="238125" cy="1394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Connecteur droit 130"/>
          <p:cNvCxnSpPr>
            <a:stCxn id="112" idx="6"/>
            <a:endCxn id="119" idx="2"/>
          </p:cNvCxnSpPr>
          <p:nvPr/>
        </p:nvCxnSpPr>
        <p:spPr>
          <a:xfrm flipV="1">
            <a:off x="8214083" y="6177045"/>
            <a:ext cx="238125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onnecteur droit 131"/>
          <p:cNvCxnSpPr>
            <a:endCxn id="113" idx="2"/>
          </p:cNvCxnSpPr>
          <p:nvPr/>
        </p:nvCxnSpPr>
        <p:spPr>
          <a:xfrm flipV="1">
            <a:off x="8497927" y="5910249"/>
            <a:ext cx="238128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Connecteur droit 132"/>
          <p:cNvCxnSpPr>
            <a:stCxn id="117" idx="6"/>
          </p:cNvCxnSpPr>
          <p:nvPr/>
        </p:nvCxnSpPr>
        <p:spPr>
          <a:xfrm>
            <a:off x="8497928" y="5972032"/>
            <a:ext cx="238126" cy="426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Connecteur droit 133"/>
          <p:cNvCxnSpPr/>
          <p:nvPr/>
        </p:nvCxnSpPr>
        <p:spPr>
          <a:xfrm>
            <a:off x="8497927" y="5972032"/>
            <a:ext cx="238127" cy="1432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Connecteur droit 134"/>
          <p:cNvCxnSpPr>
            <a:endCxn id="116" idx="2"/>
          </p:cNvCxnSpPr>
          <p:nvPr/>
        </p:nvCxnSpPr>
        <p:spPr>
          <a:xfrm>
            <a:off x="8497927" y="5972032"/>
            <a:ext cx="238127" cy="2438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Connecteur droit 135"/>
          <p:cNvCxnSpPr>
            <a:stCxn id="118" idx="6"/>
            <a:endCxn id="113" idx="2"/>
          </p:cNvCxnSpPr>
          <p:nvPr/>
        </p:nvCxnSpPr>
        <p:spPr>
          <a:xfrm flipV="1">
            <a:off x="8497927" y="5910249"/>
            <a:ext cx="238128" cy="1661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Connecteur droit 136"/>
          <p:cNvCxnSpPr>
            <a:stCxn id="118" idx="6"/>
            <a:endCxn id="114" idx="2"/>
          </p:cNvCxnSpPr>
          <p:nvPr/>
        </p:nvCxnSpPr>
        <p:spPr>
          <a:xfrm flipV="1">
            <a:off x="8497927" y="6014651"/>
            <a:ext cx="238127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Connecteur droit 137"/>
          <p:cNvCxnSpPr>
            <a:stCxn id="118" idx="6"/>
            <a:endCxn id="115" idx="2"/>
          </p:cNvCxnSpPr>
          <p:nvPr/>
        </p:nvCxnSpPr>
        <p:spPr>
          <a:xfrm>
            <a:off x="8497927" y="6076434"/>
            <a:ext cx="238127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Connecteur droit 138"/>
          <p:cNvCxnSpPr>
            <a:stCxn id="118" idx="6"/>
            <a:endCxn id="116" idx="2"/>
          </p:cNvCxnSpPr>
          <p:nvPr/>
        </p:nvCxnSpPr>
        <p:spPr>
          <a:xfrm>
            <a:off x="8497927" y="6076434"/>
            <a:ext cx="238127" cy="1394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Connecteur droit 139"/>
          <p:cNvCxnSpPr>
            <a:stCxn id="119" idx="6"/>
            <a:endCxn id="113" idx="2"/>
          </p:cNvCxnSpPr>
          <p:nvPr/>
        </p:nvCxnSpPr>
        <p:spPr>
          <a:xfrm flipV="1">
            <a:off x="8497927" y="5910249"/>
            <a:ext cx="238128" cy="2667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Connecteur droit 140"/>
          <p:cNvCxnSpPr>
            <a:stCxn id="119" idx="6"/>
            <a:endCxn id="114" idx="2"/>
          </p:cNvCxnSpPr>
          <p:nvPr/>
        </p:nvCxnSpPr>
        <p:spPr>
          <a:xfrm flipV="1">
            <a:off x="8497927" y="6014651"/>
            <a:ext cx="238127" cy="1623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Connecteur droit 141"/>
          <p:cNvCxnSpPr>
            <a:stCxn id="119" idx="6"/>
            <a:endCxn id="115" idx="2"/>
          </p:cNvCxnSpPr>
          <p:nvPr/>
        </p:nvCxnSpPr>
        <p:spPr>
          <a:xfrm flipV="1">
            <a:off x="8497927" y="6115262"/>
            <a:ext cx="238127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onnecteur droit 142"/>
          <p:cNvCxnSpPr>
            <a:stCxn id="119" idx="6"/>
            <a:endCxn id="116" idx="2"/>
          </p:cNvCxnSpPr>
          <p:nvPr/>
        </p:nvCxnSpPr>
        <p:spPr>
          <a:xfrm>
            <a:off x="8497927" y="6177045"/>
            <a:ext cx="238127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Connecteur droit avec flèche 144"/>
          <p:cNvCxnSpPr>
            <a:stCxn id="12" idx="2"/>
            <a:endCxn id="16" idx="0"/>
          </p:cNvCxnSpPr>
          <p:nvPr/>
        </p:nvCxnSpPr>
        <p:spPr>
          <a:xfrm>
            <a:off x="3625098" y="5038625"/>
            <a:ext cx="7842" cy="452327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onnecteur droit avec flèche 146"/>
          <p:cNvCxnSpPr>
            <a:stCxn id="17" idx="2"/>
            <a:endCxn id="12" idx="1"/>
          </p:cNvCxnSpPr>
          <p:nvPr/>
        </p:nvCxnSpPr>
        <p:spPr>
          <a:xfrm>
            <a:off x="1927782" y="3841421"/>
            <a:ext cx="910177" cy="598602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onnecteur droit avec flèche 149"/>
          <p:cNvCxnSpPr>
            <a:stCxn id="13" idx="3"/>
            <a:endCxn id="14" idx="3"/>
          </p:cNvCxnSpPr>
          <p:nvPr/>
        </p:nvCxnSpPr>
        <p:spPr>
          <a:xfrm flipV="1">
            <a:off x="9239345" y="4044099"/>
            <a:ext cx="1033358" cy="395924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Connecteur droit avec flèche 151"/>
          <p:cNvCxnSpPr>
            <a:stCxn id="13" idx="2"/>
            <a:endCxn id="15" idx="0"/>
          </p:cNvCxnSpPr>
          <p:nvPr/>
        </p:nvCxnSpPr>
        <p:spPr>
          <a:xfrm>
            <a:off x="8452207" y="5038625"/>
            <a:ext cx="0" cy="415089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Connecteur droit avec flèche 153"/>
          <p:cNvCxnSpPr>
            <a:stCxn id="12" idx="3"/>
            <a:endCxn id="13" idx="1"/>
          </p:cNvCxnSpPr>
          <p:nvPr/>
        </p:nvCxnSpPr>
        <p:spPr>
          <a:xfrm>
            <a:off x="4412236" y="4440023"/>
            <a:ext cx="3252832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5" name="Image 15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131" y="4857718"/>
            <a:ext cx="709905" cy="709905"/>
          </a:xfrm>
          <a:prstGeom prst="rect">
            <a:avLst/>
          </a:prstGeom>
        </p:spPr>
      </p:pic>
      <p:cxnSp>
        <p:nvCxnSpPr>
          <p:cNvPr id="156" name="Connecteur droit avec flèche 155"/>
          <p:cNvCxnSpPr>
            <a:stCxn id="13" idx="3"/>
            <a:endCxn id="155" idx="1"/>
          </p:cNvCxnSpPr>
          <p:nvPr/>
        </p:nvCxnSpPr>
        <p:spPr>
          <a:xfrm>
            <a:off x="9239345" y="4440023"/>
            <a:ext cx="827786" cy="772648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9" name="Image 15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1067" y="3345020"/>
            <a:ext cx="497508" cy="497508"/>
          </a:xfrm>
          <a:prstGeom prst="rect">
            <a:avLst/>
          </a:prstGeom>
        </p:spPr>
      </p:pic>
      <p:sp>
        <p:nvSpPr>
          <p:cNvPr id="160" name="ZoneTexte 159"/>
          <p:cNvSpPr txBox="1"/>
          <p:nvPr/>
        </p:nvSpPr>
        <p:spPr>
          <a:xfrm>
            <a:off x="1927781" y="4070691"/>
            <a:ext cx="533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</a:t>
            </a:r>
            <a:r>
              <a:rPr lang="fr-FR" dirty="0" smtClean="0"/>
              <a:t>ite</a:t>
            </a:r>
            <a:endParaRPr lang="fr-FR" dirty="0"/>
          </a:p>
        </p:txBody>
      </p:sp>
      <p:sp>
        <p:nvSpPr>
          <p:cNvPr id="161" name="ZoneTexte 160"/>
          <p:cNvSpPr txBox="1"/>
          <p:nvPr/>
        </p:nvSpPr>
        <p:spPr>
          <a:xfrm>
            <a:off x="2859792" y="5061485"/>
            <a:ext cx="743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Photo</a:t>
            </a:r>
            <a:endParaRPr lang="fr-FR" dirty="0"/>
          </a:p>
        </p:txBody>
      </p:sp>
      <p:sp>
        <p:nvSpPr>
          <p:cNvPr id="163" name="ZoneTexte 162"/>
          <p:cNvSpPr txBox="1"/>
          <p:nvPr/>
        </p:nvSpPr>
        <p:spPr>
          <a:xfrm>
            <a:off x="3682352" y="5084382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o/n</a:t>
            </a:r>
            <a:endParaRPr lang="fr-FR" dirty="0"/>
          </a:p>
        </p:txBody>
      </p:sp>
      <p:sp>
        <p:nvSpPr>
          <p:cNvPr id="164" name="ZoneTexte 163"/>
          <p:cNvSpPr txBox="1"/>
          <p:nvPr/>
        </p:nvSpPr>
        <p:spPr>
          <a:xfrm>
            <a:off x="5192983" y="4440023"/>
            <a:ext cx="166462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smtClean="0"/>
              <a:t>Login</a:t>
            </a:r>
          </a:p>
          <a:p>
            <a:pPr algn="ctr"/>
            <a:r>
              <a:rPr lang="fr-FR" dirty="0" err="1" smtClean="0"/>
              <a:t>mdp</a:t>
            </a:r>
            <a:endParaRPr lang="fr-FR" dirty="0" smtClean="0"/>
          </a:p>
          <a:p>
            <a:pPr algn="ctr"/>
            <a:r>
              <a:rPr lang="fr-FR" dirty="0" smtClean="0"/>
              <a:t>Photos</a:t>
            </a:r>
          </a:p>
          <a:p>
            <a:pPr algn="ctr"/>
            <a:r>
              <a:rPr lang="fr-FR" dirty="0" smtClean="0"/>
              <a:t>Poids du réseau</a:t>
            </a:r>
            <a:endParaRPr lang="fr-FR" dirty="0"/>
          </a:p>
        </p:txBody>
      </p:sp>
      <p:sp>
        <p:nvSpPr>
          <p:cNvPr id="167" name="ZoneTexte 166"/>
          <p:cNvSpPr txBox="1"/>
          <p:nvPr/>
        </p:nvSpPr>
        <p:spPr>
          <a:xfrm>
            <a:off x="9191222" y="5003824"/>
            <a:ext cx="833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Photos</a:t>
            </a:r>
            <a:endParaRPr lang="fr-FR" dirty="0"/>
          </a:p>
        </p:txBody>
      </p:sp>
      <p:sp>
        <p:nvSpPr>
          <p:cNvPr id="168" name="ZoneTexte 167"/>
          <p:cNvSpPr txBox="1"/>
          <p:nvPr/>
        </p:nvSpPr>
        <p:spPr>
          <a:xfrm>
            <a:off x="9607843" y="4202908"/>
            <a:ext cx="1205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Login/</a:t>
            </a:r>
            <a:r>
              <a:rPr lang="fr-FR" dirty="0" err="1" smtClean="0"/>
              <a:t>mdp</a:t>
            </a:r>
            <a:endParaRPr lang="fr-FR" dirty="0"/>
          </a:p>
        </p:txBody>
      </p:sp>
      <p:cxnSp>
        <p:nvCxnSpPr>
          <p:cNvPr id="169" name="Connecteur droit avec flèche 168"/>
          <p:cNvCxnSpPr>
            <a:stCxn id="15" idx="3"/>
          </p:cNvCxnSpPr>
          <p:nvPr/>
        </p:nvCxnSpPr>
        <p:spPr>
          <a:xfrm flipV="1">
            <a:off x="9069124" y="5296524"/>
            <a:ext cx="986678" cy="642672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9179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e libre 3"/>
          <p:cNvSpPr/>
          <p:nvPr/>
        </p:nvSpPr>
        <p:spPr>
          <a:xfrm>
            <a:off x="-1" y="-9427"/>
            <a:ext cx="12198285" cy="1753386"/>
          </a:xfrm>
          <a:custGeom>
            <a:avLst/>
            <a:gdLst>
              <a:gd name="connsiteX0" fmla="*/ 0 w 12207712"/>
              <a:gd name="connsiteY0" fmla="*/ 0 h 1706252"/>
              <a:gd name="connsiteX1" fmla="*/ 12207712 w 12207712"/>
              <a:gd name="connsiteY1" fmla="*/ 0 h 1706252"/>
              <a:gd name="connsiteX2" fmla="*/ 12198285 w 12207712"/>
              <a:gd name="connsiteY2" fmla="*/ 688157 h 1706252"/>
              <a:gd name="connsiteX3" fmla="*/ 9427 w 12207712"/>
              <a:gd name="connsiteY3" fmla="*/ 1706252 h 1706252"/>
              <a:gd name="connsiteX4" fmla="*/ 0 w 12207712"/>
              <a:gd name="connsiteY4" fmla="*/ 0 h 1706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7712" h="1706252">
                <a:moveTo>
                  <a:pt x="0" y="0"/>
                </a:moveTo>
                <a:lnTo>
                  <a:pt x="12207712" y="0"/>
                </a:lnTo>
                <a:lnTo>
                  <a:pt x="12198285" y="688157"/>
                </a:lnTo>
                <a:lnTo>
                  <a:pt x="9427" y="1706252"/>
                </a:lnTo>
                <a:cubicBezTo>
                  <a:pt x="6285" y="1143786"/>
                  <a:pt x="3142" y="581320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59000">
                <a:srgbClr val="6DB0DD"/>
              </a:gs>
              <a:gs pos="94000">
                <a:srgbClr val="9657DB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Forme libre 4"/>
          <p:cNvSpPr/>
          <p:nvPr/>
        </p:nvSpPr>
        <p:spPr>
          <a:xfrm>
            <a:off x="10109508" y="6438507"/>
            <a:ext cx="2088777" cy="419493"/>
          </a:xfrm>
          <a:custGeom>
            <a:avLst/>
            <a:gdLst>
              <a:gd name="connsiteX0" fmla="*/ 0 w 2088777"/>
              <a:gd name="connsiteY0" fmla="*/ 573741 h 573741"/>
              <a:gd name="connsiteX1" fmla="*/ 2088777 w 2088777"/>
              <a:gd name="connsiteY1" fmla="*/ 573741 h 573741"/>
              <a:gd name="connsiteX2" fmla="*/ 2088777 w 2088777"/>
              <a:gd name="connsiteY2" fmla="*/ 0 h 573741"/>
              <a:gd name="connsiteX3" fmla="*/ 0 w 2088777"/>
              <a:gd name="connsiteY3" fmla="*/ 573741 h 573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8777" h="573741">
                <a:moveTo>
                  <a:pt x="0" y="573741"/>
                </a:moveTo>
                <a:lnTo>
                  <a:pt x="2088777" y="573741"/>
                </a:lnTo>
                <a:lnTo>
                  <a:pt x="2088777" y="0"/>
                </a:lnTo>
                <a:lnTo>
                  <a:pt x="0" y="573741"/>
                </a:ln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75000">
                <a:srgbClr val="6DB0DD"/>
              </a:gs>
              <a:gs pos="100000">
                <a:srgbClr val="BD85E3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Titre 1"/>
          <p:cNvSpPr>
            <a:spLocks noGrp="1"/>
          </p:cNvSpPr>
          <p:nvPr>
            <p:ph type="title"/>
          </p:nvPr>
        </p:nvSpPr>
        <p:spPr>
          <a:xfrm>
            <a:off x="160256" y="75414"/>
            <a:ext cx="10515600" cy="1325563"/>
          </a:xfrm>
          <a:noFill/>
        </p:spPr>
        <p:txBody>
          <a:bodyPr/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GPI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11856720" y="6488668"/>
            <a:ext cx="294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1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2519082" y="3254188"/>
            <a:ext cx="12899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Répartition </a:t>
            </a:r>
          </a:p>
          <a:p>
            <a:r>
              <a:rPr lang="fr-FR" dirty="0" smtClean="0"/>
              <a:t>Temporelle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50451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e libre 3"/>
          <p:cNvSpPr/>
          <p:nvPr/>
        </p:nvSpPr>
        <p:spPr>
          <a:xfrm>
            <a:off x="-1" y="-9427"/>
            <a:ext cx="12198285" cy="1753386"/>
          </a:xfrm>
          <a:custGeom>
            <a:avLst/>
            <a:gdLst>
              <a:gd name="connsiteX0" fmla="*/ 0 w 12207712"/>
              <a:gd name="connsiteY0" fmla="*/ 0 h 1706252"/>
              <a:gd name="connsiteX1" fmla="*/ 12207712 w 12207712"/>
              <a:gd name="connsiteY1" fmla="*/ 0 h 1706252"/>
              <a:gd name="connsiteX2" fmla="*/ 12198285 w 12207712"/>
              <a:gd name="connsiteY2" fmla="*/ 688157 h 1706252"/>
              <a:gd name="connsiteX3" fmla="*/ 9427 w 12207712"/>
              <a:gd name="connsiteY3" fmla="*/ 1706252 h 1706252"/>
              <a:gd name="connsiteX4" fmla="*/ 0 w 12207712"/>
              <a:gd name="connsiteY4" fmla="*/ 0 h 1706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7712" h="1706252">
                <a:moveTo>
                  <a:pt x="0" y="0"/>
                </a:moveTo>
                <a:lnTo>
                  <a:pt x="12207712" y="0"/>
                </a:lnTo>
                <a:lnTo>
                  <a:pt x="12198285" y="688157"/>
                </a:lnTo>
                <a:lnTo>
                  <a:pt x="9427" y="1706252"/>
                </a:lnTo>
                <a:cubicBezTo>
                  <a:pt x="6285" y="1143786"/>
                  <a:pt x="3142" y="581320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59000">
                <a:srgbClr val="6DB0DD"/>
              </a:gs>
              <a:gs pos="94000">
                <a:srgbClr val="9657DB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Forme libre 4"/>
          <p:cNvSpPr/>
          <p:nvPr/>
        </p:nvSpPr>
        <p:spPr>
          <a:xfrm>
            <a:off x="10109508" y="6438507"/>
            <a:ext cx="2088777" cy="419493"/>
          </a:xfrm>
          <a:custGeom>
            <a:avLst/>
            <a:gdLst>
              <a:gd name="connsiteX0" fmla="*/ 0 w 2088777"/>
              <a:gd name="connsiteY0" fmla="*/ 573741 h 573741"/>
              <a:gd name="connsiteX1" fmla="*/ 2088777 w 2088777"/>
              <a:gd name="connsiteY1" fmla="*/ 573741 h 573741"/>
              <a:gd name="connsiteX2" fmla="*/ 2088777 w 2088777"/>
              <a:gd name="connsiteY2" fmla="*/ 0 h 573741"/>
              <a:gd name="connsiteX3" fmla="*/ 0 w 2088777"/>
              <a:gd name="connsiteY3" fmla="*/ 573741 h 573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8777" h="573741">
                <a:moveTo>
                  <a:pt x="0" y="573741"/>
                </a:moveTo>
                <a:lnTo>
                  <a:pt x="2088777" y="573741"/>
                </a:lnTo>
                <a:lnTo>
                  <a:pt x="2088777" y="0"/>
                </a:lnTo>
                <a:lnTo>
                  <a:pt x="0" y="573741"/>
                </a:ln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75000">
                <a:srgbClr val="6DB0DD"/>
              </a:gs>
              <a:gs pos="100000">
                <a:srgbClr val="BD85E3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Titre 1"/>
          <p:cNvSpPr>
            <a:spLocks noGrp="1"/>
          </p:cNvSpPr>
          <p:nvPr>
            <p:ph type="title"/>
          </p:nvPr>
        </p:nvSpPr>
        <p:spPr>
          <a:xfrm>
            <a:off x="160256" y="75414"/>
            <a:ext cx="10515600" cy="1325563"/>
          </a:xfrm>
          <a:noFill/>
        </p:spPr>
        <p:txBody>
          <a:bodyPr/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Répartition technique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11856720" y="6488668"/>
            <a:ext cx="294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1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8" name="Rectangle à coins arrondis 7"/>
          <p:cNvSpPr/>
          <p:nvPr/>
        </p:nvSpPr>
        <p:spPr>
          <a:xfrm>
            <a:off x="801277" y="2323707"/>
            <a:ext cx="4270343" cy="4232635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à coins arrondis 8"/>
          <p:cNvSpPr/>
          <p:nvPr/>
        </p:nvSpPr>
        <p:spPr>
          <a:xfrm>
            <a:off x="7005685" y="2323706"/>
            <a:ext cx="4270343" cy="4232635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ZoneTexte 9"/>
          <p:cNvSpPr txBox="1"/>
          <p:nvPr/>
        </p:nvSpPr>
        <p:spPr>
          <a:xfrm>
            <a:off x="2247798" y="1677375"/>
            <a:ext cx="13773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 smtClean="0">
                <a:latin typeface="Product Sans" panose="020B0403030502040203" pitchFamily="34" charset="0"/>
              </a:rPr>
              <a:t>Client</a:t>
            </a:r>
            <a:endParaRPr lang="fr-FR" sz="3600" dirty="0">
              <a:latin typeface="Product Sans" panose="020B0403030502040203" pitchFamily="34" charset="0"/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8266257" y="1677374"/>
            <a:ext cx="17491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 smtClean="0">
                <a:latin typeface="Product Sans" panose="020B0403030502040203" pitchFamily="34" charset="0"/>
              </a:rPr>
              <a:t>Serveur</a:t>
            </a:r>
            <a:endParaRPr lang="fr-FR" sz="3600" dirty="0">
              <a:latin typeface="Product Sans" panose="020B0403030502040203" pitchFamily="34" charset="0"/>
            </a:endParaRPr>
          </a:p>
        </p:txBody>
      </p:sp>
      <p:sp>
        <p:nvSpPr>
          <p:cNvPr id="12" name="Rectangle à coins arrondis 11"/>
          <p:cNvSpPr/>
          <p:nvPr/>
        </p:nvSpPr>
        <p:spPr>
          <a:xfrm>
            <a:off x="2837959" y="3841421"/>
            <a:ext cx="1574277" cy="1197204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smtClean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Code C</a:t>
            </a:r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3" name="Rectangle à coins arrondis 12"/>
          <p:cNvSpPr/>
          <p:nvPr/>
        </p:nvSpPr>
        <p:spPr>
          <a:xfrm>
            <a:off x="7665068" y="3841421"/>
            <a:ext cx="1574277" cy="1197204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Code C</a:t>
            </a:r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4" name="Cylindre 13"/>
          <p:cNvSpPr/>
          <p:nvPr/>
        </p:nvSpPr>
        <p:spPr>
          <a:xfrm>
            <a:off x="9766169" y="2705493"/>
            <a:ext cx="1013067" cy="1338606"/>
          </a:xfrm>
          <a:prstGeom prst="can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BDD</a:t>
            </a:r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5" name="Rectangle à coins arrondis 14"/>
          <p:cNvSpPr/>
          <p:nvPr/>
        </p:nvSpPr>
        <p:spPr>
          <a:xfrm>
            <a:off x="7835289" y="5453714"/>
            <a:ext cx="1233835" cy="970964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Python</a:t>
            </a:r>
          </a:p>
          <a:p>
            <a:pPr algn="ctr"/>
            <a:endParaRPr lang="fr-FR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6" name="Rectangle à coins arrondis 15"/>
          <p:cNvSpPr/>
          <p:nvPr/>
        </p:nvSpPr>
        <p:spPr>
          <a:xfrm>
            <a:off x="3016022" y="5490952"/>
            <a:ext cx="1233835" cy="970964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Python</a:t>
            </a:r>
          </a:p>
          <a:p>
            <a:pPr algn="ctr"/>
            <a:endParaRPr lang="fr-FR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7" name="Rectangle à coins arrondis 16"/>
          <p:cNvSpPr/>
          <p:nvPr/>
        </p:nvSpPr>
        <p:spPr>
          <a:xfrm>
            <a:off x="1329179" y="2969443"/>
            <a:ext cx="1197205" cy="871978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JavaScript</a:t>
            </a:r>
          </a:p>
          <a:p>
            <a:pPr algn="ctr"/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8" name="Image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1824" y="3997460"/>
            <a:ext cx="307261" cy="307261"/>
          </a:xfrm>
          <a:prstGeom prst="rect">
            <a:avLst/>
          </a:prstGeom>
        </p:spPr>
      </p:pic>
      <p:sp>
        <p:nvSpPr>
          <p:cNvPr id="19" name="Ellipse 18"/>
          <p:cNvSpPr/>
          <p:nvPr/>
        </p:nvSpPr>
        <p:spPr>
          <a:xfrm>
            <a:off x="3326238" y="5924627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Ellipse 19"/>
          <p:cNvSpPr/>
          <p:nvPr/>
        </p:nvSpPr>
        <p:spPr>
          <a:xfrm>
            <a:off x="3326237" y="6029029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Ellipse 20"/>
          <p:cNvSpPr/>
          <p:nvPr/>
        </p:nvSpPr>
        <p:spPr>
          <a:xfrm>
            <a:off x="3326237" y="612964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Ellipse 21"/>
          <p:cNvSpPr/>
          <p:nvPr/>
        </p:nvSpPr>
        <p:spPr>
          <a:xfrm>
            <a:off x="3326237" y="623025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Ellipse 22"/>
          <p:cNvSpPr/>
          <p:nvPr/>
        </p:nvSpPr>
        <p:spPr>
          <a:xfrm>
            <a:off x="3893928" y="5924627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Ellipse 23"/>
          <p:cNvSpPr/>
          <p:nvPr/>
        </p:nvSpPr>
        <p:spPr>
          <a:xfrm>
            <a:off x="3893927" y="6029029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Ellipse 24"/>
          <p:cNvSpPr/>
          <p:nvPr/>
        </p:nvSpPr>
        <p:spPr>
          <a:xfrm>
            <a:off x="3893927" y="612964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Ellipse 25"/>
          <p:cNvSpPr/>
          <p:nvPr/>
        </p:nvSpPr>
        <p:spPr>
          <a:xfrm>
            <a:off x="3893927" y="623025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Ellipse 26"/>
          <p:cNvSpPr/>
          <p:nvPr/>
        </p:nvSpPr>
        <p:spPr>
          <a:xfrm>
            <a:off x="3610082" y="598641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Ellipse 27"/>
          <p:cNvSpPr/>
          <p:nvPr/>
        </p:nvSpPr>
        <p:spPr>
          <a:xfrm>
            <a:off x="3610081" y="609081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Ellipse 28"/>
          <p:cNvSpPr/>
          <p:nvPr/>
        </p:nvSpPr>
        <p:spPr>
          <a:xfrm>
            <a:off x="3610081" y="6191423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2" name="Connecteur droit 31"/>
          <p:cNvCxnSpPr>
            <a:stCxn id="19" idx="6"/>
            <a:endCxn id="27" idx="2"/>
          </p:cNvCxnSpPr>
          <p:nvPr/>
        </p:nvCxnSpPr>
        <p:spPr>
          <a:xfrm>
            <a:off x="3371957" y="5947487"/>
            <a:ext cx="238125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33"/>
          <p:cNvCxnSpPr>
            <a:stCxn id="19" idx="6"/>
            <a:endCxn id="28" idx="2"/>
          </p:cNvCxnSpPr>
          <p:nvPr/>
        </p:nvCxnSpPr>
        <p:spPr>
          <a:xfrm>
            <a:off x="3371957" y="5947487"/>
            <a:ext cx="238124" cy="1661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36"/>
          <p:cNvCxnSpPr>
            <a:stCxn id="19" idx="6"/>
            <a:endCxn id="29" idx="2"/>
          </p:cNvCxnSpPr>
          <p:nvPr/>
        </p:nvCxnSpPr>
        <p:spPr>
          <a:xfrm>
            <a:off x="3371957" y="5947487"/>
            <a:ext cx="238124" cy="2667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39"/>
          <p:cNvCxnSpPr>
            <a:stCxn id="20" idx="6"/>
            <a:endCxn id="27" idx="2"/>
          </p:cNvCxnSpPr>
          <p:nvPr/>
        </p:nvCxnSpPr>
        <p:spPr>
          <a:xfrm flipV="1">
            <a:off x="3371956" y="6009270"/>
            <a:ext cx="238126" cy="426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42"/>
          <p:cNvCxnSpPr>
            <a:stCxn id="20" idx="6"/>
            <a:endCxn id="28" idx="2"/>
          </p:cNvCxnSpPr>
          <p:nvPr/>
        </p:nvCxnSpPr>
        <p:spPr>
          <a:xfrm>
            <a:off x="3371956" y="6051889"/>
            <a:ext cx="238125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eur droit 45"/>
          <p:cNvCxnSpPr>
            <a:stCxn id="20" idx="6"/>
            <a:endCxn id="29" idx="2"/>
          </p:cNvCxnSpPr>
          <p:nvPr/>
        </p:nvCxnSpPr>
        <p:spPr>
          <a:xfrm>
            <a:off x="3371956" y="6051889"/>
            <a:ext cx="238125" cy="1623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droit 48"/>
          <p:cNvCxnSpPr>
            <a:stCxn id="21" idx="6"/>
            <a:endCxn id="27" idx="2"/>
          </p:cNvCxnSpPr>
          <p:nvPr/>
        </p:nvCxnSpPr>
        <p:spPr>
          <a:xfrm flipV="1">
            <a:off x="3371956" y="6009270"/>
            <a:ext cx="238126" cy="1432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eur droit 51"/>
          <p:cNvCxnSpPr>
            <a:stCxn id="21" idx="6"/>
            <a:endCxn id="28" idx="2"/>
          </p:cNvCxnSpPr>
          <p:nvPr/>
        </p:nvCxnSpPr>
        <p:spPr>
          <a:xfrm flipV="1">
            <a:off x="3371956" y="6113672"/>
            <a:ext cx="238125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eur droit 54"/>
          <p:cNvCxnSpPr>
            <a:stCxn id="21" idx="6"/>
            <a:endCxn id="29" idx="2"/>
          </p:cNvCxnSpPr>
          <p:nvPr/>
        </p:nvCxnSpPr>
        <p:spPr>
          <a:xfrm>
            <a:off x="3371956" y="6152500"/>
            <a:ext cx="238125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eur droit 57"/>
          <p:cNvCxnSpPr>
            <a:stCxn id="22" idx="6"/>
            <a:endCxn id="27" idx="2"/>
          </p:cNvCxnSpPr>
          <p:nvPr/>
        </p:nvCxnSpPr>
        <p:spPr>
          <a:xfrm flipV="1">
            <a:off x="3371956" y="6009270"/>
            <a:ext cx="238126" cy="2438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 droit 62"/>
          <p:cNvCxnSpPr>
            <a:stCxn id="22" idx="6"/>
          </p:cNvCxnSpPr>
          <p:nvPr/>
        </p:nvCxnSpPr>
        <p:spPr>
          <a:xfrm flipV="1">
            <a:off x="3371956" y="6113672"/>
            <a:ext cx="238125" cy="1394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eur droit 65"/>
          <p:cNvCxnSpPr>
            <a:stCxn id="22" idx="6"/>
            <a:endCxn id="29" idx="2"/>
          </p:cNvCxnSpPr>
          <p:nvPr/>
        </p:nvCxnSpPr>
        <p:spPr>
          <a:xfrm flipV="1">
            <a:off x="3371956" y="6214283"/>
            <a:ext cx="238125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eur droit 68"/>
          <p:cNvCxnSpPr>
            <a:endCxn id="23" idx="2"/>
          </p:cNvCxnSpPr>
          <p:nvPr/>
        </p:nvCxnSpPr>
        <p:spPr>
          <a:xfrm flipV="1">
            <a:off x="3655800" y="5947487"/>
            <a:ext cx="238128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eur droit 71"/>
          <p:cNvCxnSpPr>
            <a:stCxn id="27" idx="6"/>
          </p:cNvCxnSpPr>
          <p:nvPr/>
        </p:nvCxnSpPr>
        <p:spPr>
          <a:xfrm>
            <a:off x="3655801" y="6009270"/>
            <a:ext cx="238126" cy="426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eur droit 74"/>
          <p:cNvCxnSpPr/>
          <p:nvPr/>
        </p:nvCxnSpPr>
        <p:spPr>
          <a:xfrm>
            <a:off x="3655800" y="6009270"/>
            <a:ext cx="238127" cy="1432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cteur droit 77"/>
          <p:cNvCxnSpPr>
            <a:endCxn id="26" idx="2"/>
          </p:cNvCxnSpPr>
          <p:nvPr/>
        </p:nvCxnSpPr>
        <p:spPr>
          <a:xfrm>
            <a:off x="3655800" y="6009270"/>
            <a:ext cx="238127" cy="2438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necteur droit 80"/>
          <p:cNvCxnSpPr>
            <a:stCxn id="28" idx="6"/>
            <a:endCxn id="23" idx="2"/>
          </p:cNvCxnSpPr>
          <p:nvPr/>
        </p:nvCxnSpPr>
        <p:spPr>
          <a:xfrm flipV="1">
            <a:off x="3655800" y="5947487"/>
            <a:ext cx="238128" cy="1661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necteur droit 83"/>
          <p:cNvCxnSpPr>
            <a:stCxn id="28" idx="6"/>
            <a:endCxn id="24" idx="2"/>
          </p:cNvCxnSpPr>
          <p:nvPr/>
        </p:nvCxnSpPr>
        <p:spPr>
          <a:xfrm flipV="1">
            <a:off x="3655800" y="6051889"/>
            <a:ext cx="238127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cteur droit 87"/>
          <p:cNvCxnSpPr>
            <a:stCxn id="28" idx="6"/>
            <a:endCxn id="25" idx="2"/>
          </p:cNvCxnSpPr>
          <p:nvPr/>
        </p:nvCxnSpPr>
        <p:spPr>
          <a:xfrm>
            <a:off x="3655800" y="6113672"/>
            <a:ext cx="238127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Connecteur droit 90"/>
          <p:cNvCxnSpPr>
            <a:stCxn id="28" idx="6"/>
            <a:endCxn id="26" idx="2"/>
          </p:cNvCxnSpPr>
          <p:nvPr/>
        </p:nvCxnSpPr>
        <p:spPr>
          <a:xfrm>
            <a:off x="3655800" y="6113672"/>
            <a:ext cx="238127" cy="1394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necteur droit 94"/>
          <p:cNvCxnSpPr>
            <a:stCxn id="29" idx="6"/>
            <a:endCxn id="23" idx="2"/>
          </p:cNvCxnSpPr>
          <p:nvPr/>
        </p:nvCxnSpPr>
        <p:spPr>
          <a:xfrm flipV="1">
            <a:off x="3655800" y="5947487"/>
            <a:ext cx="238128" cy="2667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Connecteur droit 99"/>
          <p:cNvCxnSpPr>
            <a:stCxn id="29" idx="6"/>
            <a:endCxn id="24" idx="2"/>
          </p:cNvCxnSpPr>
          <p:nvPr/>
        </p:nvCxnSpPr>
        <p:spPr>
          <a:xfrm flipV="1">
            <a:off x="3655800" y="6051889"/>
            <a:ext cx="238127" cy="1623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necteur droit 102"/>
          <p:cNvCxnSpPr>
            <a:stCxn id="29" idx="6"/>
            <a:endCxn id="25" idx="2"/>
          </p:cNvCxnSpPr>
          <p:nvPr/>
        </p:nvCxnSpPr>
        <p:spPr>
          <a:xfrm flipV="1">
            <a:off x="3655800" y="6152500"/>
            <a:ext cx="238127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necteur droit 105"/>
          <p:cNvCxnSpPr>
            <a:stCxn id="29" idx="6"/>
            <a:endCxn id="26" idx="2"/>
          </p:cNvCxnSpPr>
          <p:nvPr/>
        </p:nvCxnSpPr>
        <p:spPr>
          <a:xfrm>
            <a:off x="3655800" y="6214283"/>
            <a:ext cx="238127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Ellipse 108"/>
          <p:cNvSpPr/>
          <p:nvPr/>
        </p:nvSpPr>
        <p:spPr>
          <a:xfrm>
            <a:off x="8168365" y="5887389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0" name="Ellipse 109"/>
          <p:cNvSpPr/>
          <p:nvPr/>
        </p:nvSpPr>
        <p:spPr>
          <a:xfrm>
            <a:off x="8168364" y="599179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1" name="Ellipse 110"/>
          <p:cNvSpPr/>
          <p:nvPr/>
        </p:nvSpPr>
        <p:spPr>
          <a:xfrm>
            <a:off x="8168364" y="609240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2" name="Ellipse 111"/>
          <p:cNvSpPr/>
          <p:nvPr/>
        </p:nvSpPr>
        <p:spPr>
          <a:xfrm>
            <a:off x="8168364" y="6193013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3" name="Ellipse 112"/>
          <p:cNvSpPr/>
          <p:nvPr/>
        </p:nvSpPr>
        <p:spPr>
          <a:xfrm>
            <a:off x="8736055" y="5887389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4" name="Ellipse 113"/>
          <p:cNvSpPr/>
          <p:nvPr/>
        </p:nvSpPr>
        <p:spPr>
          <a:xfrm>
            <a:off x="8736054" y="599179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5" name="Ellipse 114"/>
          <p:cNvSpPr/>
          <p:nvPr/>
        </p:nvSpPr>
        <p:spPr>
          <a:xfrm>
            <a:off x="8736054" y="609240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6" name="Ellipse 115"/>
          <p:cNvSpPr/>
          <p:nvPr/>
        </p:nvSpPr>
        <p:spPr>
          <a:xfrm>
            <a:off x="8736054" y="6193013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7" name="Ellipse 116"/>
          <p:cNvSpPr/>
          <p:nvPr/>
        </p:nvSpPr>
        <p:spPr>
          <a:xfrm>
            <a:off x="8452209" y="594917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8" name="Ellipse 117"/>
          <p:cNvSpPr/>
          <p:nvPr/>
        </p:nvSpPr>
        <p:spPr>
          <a:xfrm>
            <a:off x="8452208" y="6053574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9" name="Ellipse 118"/>
          <p:cNvSpPr/>
          <p:nvPr/>
        </p:nvSpPr>
        <p:spPr>
          <a:xfrm>
            <a:off x="8452208" y="6154185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20" name="Connecteur droit 119"/>
          <p:cNvCxnSpPr>
            <a:stCxn id="109" idx="6"/>
            <a:endCxn id="117" idx="2"/>
          </p:cNvCxnSpPr>
          <p:nvPr/>
        </p:nvCxnSpPr>
        <p:spPr>
          <a:xfrm>
            <a:off x="8214084" y="5910249"/>
            <a:ext cx="238125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Connecteur droit 120"/>
          <p:cNvCxnSpPr>
            <a:stCxn id="109" idx="6"/>
            <a:endCxn id="118" idx="2"/>
          </p:cNvCxnSpPr>
          <p:nvPr/>
        </p:nvCxnSpPr>
        <p:spPr>
          <a:xfrm>
            <a:off x="8214084" y="5910249"/>
            <a:ext cx="238124" cy="1661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onnecteur droit 121"/>
          <p:cNvCxnSpPr>
            <a:stCxn id="109" idx="6"/>
            <a:endCxn id="119" idx="2"/>
          </p:cNvCxnSpPr>
          <p:nvPr/>
        </p:nvCxnSpPr>
        <p:spPr>
          <a:xfrm>
            <a:off x="8214084" y="5910249"/>
            <a:ext cx="238124" cy="2667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necteur droit 122"/>
          <p:cNvCxnSpPr>
            <a:stCxn id="110" idx="6"/>
            <a:endCxn id="117" idx="2"/>
          </p:cNvCxnSpPr>
          <p:nvPr/>
        </p:nvCxnSpPr>
        <p:spPr>
          <a:xfrm flipV="1">
            <a:off x="8214083" y="5972032"/>
            <a:ext cx="238126" cy="426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Connecteur droit 123"/>
          <p:cNvCxnSpPr>
            <a:stCxn id="110" idx="6"/>
            <a:endCxn id="118" idx="2"/>
          </p:cNvCxnSpPr>
          <p:nvPr/>
        </p:nvCxnSpPr>
        <p:spPr>
          <a:xfrm>
            <a:off x="8214083" y="6014651"/>
            <a:ext cx="238125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Connecteur droit 124"/>
          <p:cNvCxnSpPr>
            <a:stCxn id="110" idx="6"/>
            <a:endCxn id="119" idx="2"/>
          </p:cNvCxnSpPr>
          <p:nvPr/>
        </p:nvCxnSpPr>
        <p:spPr>
          <a:xfrm>
            <a:off x="8214083" y="6014651"/>
            <a:ext cx="238125" cy="1623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Connecteur droit 125"/>
          <p:cNvCxnSpPr>
            <a:stCxn id="111" idx="6"/>
            <a:endCxn id="117" idx="2"/>
          </p:cNvCxnSpPr>
          <p:nvPr/>
        </p:nvCxnSpPr>
        <p:spPr>
          <a:xfrm flipV="1">
            <a:off x="8214083" y="5972032"/>
            <a:ext cx="238126" cy="1432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Connecteur droit 126"/>
          <p:cNvCxnSpPr>
            <a:stCxn id="111" idx="6"/>
            <a:endCxn id="118" idx="2"/>
          </p:cNvCxnSpPr>
          <p:nvPr/>
        </p:nvCxnSpPr>
        <p:spPr>
          <a:xfrm flipV="1">
            <a:off x="8214083" y="6076434"/>
            <a:ext cx="238125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necteur droit 127"/>
          <p:cNvCxnSpPr>
            <a:stCxn id="111" idx="6"/>
            <a:endCxn id="119" idx="2"/>
          </p:cNvCxnSpPr>
          <p:nvPr/>
        </p:nvCxnSpPr>
        <p:spPr>
          <a:xfrm>
            <a:off x="8214083" y="6115262"/>
            <a:ext cx="238125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Connecteur droit 128"/>
          <p:cNvCxnSpPr>
            <a:stCxn id="112" idx="6"/>
            <a:endCxn id="117" idx="2"/>
          </p:cNvCxnSpPr>
          <p:nvPr/>
        </p:nvCxnSpPr>
        <p:spPr>
          <a:xfrm flipV="1">
            <a:off x="8214083" y="5972032"/>
            <a:ext cx="238126" cy="2438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necteur droit 129"/>
          <p:cNvCxnSpPr>
            <a:stCxn id="112" idx="6"/>
          </p:cNvCxnSpPr>
          <p:nvPr/>
        </p:nvCxnSpPr>
        <p:spPr>
          <a:xfrm flipV="1">
            <a:off x="8214083" y="6076434"/>
            <a:ext cx="238125" cy="1394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Connecteur droit 130"/>
          <p:cNvCxnSpPr>
            <a:stCxn id="112" idx="6"/>
            <a:endCxn id="119" idx="2"/>
          </p:cNvCxnSpPr>
          <p:nvPr/>
        </p:nvCxnSpPr>
        <p:spPr>
          <a:xfrm flipV="1">
            <a:off x="8214083" y="6177045"/>
            <a:ext cx="238125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onnecteur droit 131"/>
          <p:cNvCxnSpPr>
            <a:endCxn id="113" idx="2"/>
          </p:cNvCxnSpPr>
          <p:nvPr/>
        </p:nvCxnSpPr>
        <p:spPr>
          <a:xfrm flipV="1">
            <a:off x="8497927" y="5910249"/>
            <a:ext cx="238128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Connecteur droit 132"/>
          <p:cNvCxnSpPr>
            <a:stCxn id="117" idx="6"/>
          </p:cNvCxnSpPr>
          <p:nvPr/>
        </p:nvCxnSpPr>
        <p:spPr>
          <a:xfrm>
            <a:off x="8497928" y="5972032"/>
            <a:ext cx="238126" cy="426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Connecteur droit 133"/>
          <p:cNvCxnSpPr/>
          <p:nvPr/>
        </p:nvCxnSpPr>
        <p:spPr>
          <a:xfrm>
            <a:off x="8497927" y="5972032"/>
            <a:ext cx="238127" cy="1432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Connecteur droit 134"/>
          <p:cNvCxnSpPr>
            <a:endCxn id="116" idx="2"/>
          </p:cNvCxnSpPr>
          <p:nvPr/>
        </p:nvCxnSpPr>
        <p:spPr>
          <a:xfrm>
            <a:off x="8497927" y="5972032"/>
            <a:ext cx="238127" cy="2438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Connecteur droit 135"/>
          <p:cNvCxnSpPr>
            <a:stCxn id="118" idx="6"/>
            <a:endCxn id="113" idx="2"/>
          </p:cNvCxnSpPr>
          <p:nvPr/>
        </p:nvCxnSpPr>
        <p:spPr>
          <a:xfrm flipV="1">
            <a:off x="8497927" y="5910249"/>
            <a:ext cx="238128" cy="1661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Connecteur droit 136"/>
          <p:cNvCxnSpPr>
            <a:stCxn id="118" idx="6"/>
            <a:endCxn id="114" idx="2"/>
          </p:cNvCxnSpPr>
          <p:nvPr/>
        </p:nvCxnSpPr>
        <p:spPr>
          <a:xfrm flipV="1">
            <a:off x="8497927" y="6014651"/>
            <a:ext cx="238127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Connecteur droit 137"/>
          <p:cNvCxnSpPr>
            <a:stCxn id="118" idx="6"/>
            <a:endCxn id="115" idx="2"/>
          </p:cNvCxnSpPr>
          <p:nvPr/>
        </p:nvCxnSpPr>
        <p:spPr>
          <a:xfrm>
            <a:off x="8497927" y="6076434"/>
            <a:ext cx="238127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Connecteur droit 138"/>
          <p:cNvCxnSpPr>
            <a:stCxn id="118" idx="6"/>
            <a:endCxn id="116" idx="2"/>
          </p:cNvCxnSpPr>
          <p:nvPr/>
        </p:nvCxnSpPr>
        <p:spPr>
          <a:xfrm>
            <a:off x="8497927" y="6076434"/>
            <a:ext cx="238127" cy="1394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Connecteur droit 139"/>
          <p:cNvCxnSpPr>
            <a:stCxn id="119" idx="6"/>
            <a:endCxn id="113" idx="2"/>
          </p:cNvCxnSpPr>
          <p:nvPr/>
        </p:nvCxnSpPr>
        <p:spPr>
          <a:xfrm flipV="1">
            <a:off x="8497927" y="5910249"/>
            <a:ext cx="238128" cy="2667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Connecteur droit 140"/>
          <p:cNvCxnSpPr>
            <a:stCxn id="119" idx="6"/>
            <a:endCxn id="114" idx="2"/>
          </p:cNvCxnSpPr>
          <p:nvPr/>
        </p:nvCxnSpPr>
        <p:spPr>
          <a:xfrm flipV="1">
            <a:off x="8497927" y="6014651"/>
            <a:ext cx="238127" cy="1623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Connecteur droit 141"/>
          <p:cNvCxnSpPr>
            <a:stCxn id="119" idx="6"/>
            <a:endCxn id="115" idx="2"/>
          </p:cNvCxnSpPr>
          <p:nvPr/>
        </p:nvCxnSpPr>
        <p:spPr>
          <a:xfrm flipV="1">
            <a:off x="8497927" y="6115262"/>
            <a:ext cx="238127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onnecteur droit 142"/>
          <p:cNvCxnSpPr>
            <a:stCxn id="119" idx="6"/>
            <a:endCxn id="116" idx="2"/>
          </p:cNvCxnSpPr>
          <p:nvPr/>
        </p:nvCxnSpPr>
        <p:spPr>
          <a:xfrm>
            <a:off x="8497927" y="6177045"/>
            <a:ext cx="238127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Connecteur droit avec flèche 144"/>
          <p:cNvCxnSpPr>
            <a:stCxn id="12" idx="2"/>
            <a:endCxn id="16" idx="0"/>
          </p:cNvCxnSpPr>
          <p:nvPr/>
        </p:nvCxnSpPr>
        <p:spPr>
          <a:xfrm>
            <a:off x="3625098" y="5038625"/>
            <a:ext cx="7842" cy="452327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onnecteur droit avec flèche 146"/>
          <p:cNvCxnSpPr>
            <a:stCxn id="17" idx="2"/>
            <a:endCxn id="12" idx="1"/>
          </p:cNvCxnSpPr>
          <p:nvPr/>
        </p:nvCxnSpPr>
        <p:spPr>
          <a:xfrm>
            <a:off x="1927782" y="3841421"/>
            <a:ext cx="910177" cy="598602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onnecteur droit avec flèche 149"/>
          <p:cNvCxnSpPr>
            <a:stCxn id="13" idx="3"/>
            <a:endCxn id="14" idx="3"/>
          </p:cNvCxnSpPr>
          <p:nvPr/>
        </p:nvCxnSpPr>
        <p:spPr>
          <a:xfrm flipV="1">
            <a:off x="9239345" y="4044099"/>
            <a:ext cx="1033358" cy="395924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Connecteur droit avec flèche 151"/>
          <p:cNvCxnSpPr>
            <a:stCxn id="13" idx="2"/>
            <a:endCxn id="15" idx="0"/>
          </p:cNvCxnSpPr>
          <p:nvPr/>
        </p:nvCxnSpPr>
        <p:spPr>
          <a:xfrm>
            <a:off x="8452207" y="5038625"/>
            <a:ext cx="0" cy="415089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Connecteur droit avec flèche 153"/>
          <p:cNvCxnSpPr>
            <a:stCxn id="12" idx="3"/>
            <a:endCxn id="13" idx="1"/>
          </p:cNvCxnSpPr>
          <p:nvPr/>
        </p:nvCxnSpPr>
        <p:spPr>
          <a:xfrm>
            <a:off x="4412236" y="4440023"/>
            <a:ext cx="3252832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5" name="Image 15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131" y="4857718"/>
            <a:ext cx="709905" cy="709905"/>
          </a:xfrm>
          <a:prstGeom prst="rect">
            <a:avLst/>
          </a:prstGeom>
        </p:spPr>
      </p:pic>
      <p:cxnSp>
        <p:nvCxnSpPr>
          <p:cNvPr id="156" name="Connecteur droit avec flèche 155"/>
          <p:cNvCxnSpPr>
            <a:stCxn id="13" idx="3"/>
            <a:endCxn id="155" idx="1"/>
          </p:cNvCxnSpPr>
          <p:nvPr/>
        </p:nvCxnSpPr>
        <p:spPr>
          <a:xfrm>
            <a:off x="9239345" y="4440023"/>
            <a:ext cx="827786" cy="772648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9" name="Image 15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1067" y="3345020"/>
            <a:ext cx="497508" cy="497508"/>
          </a:xfrm>
          <a:prstGeom prst="rect">
            <a:avLst/>
          </a:prstGeom>
        </p:spPr>
      </p:pic>
      <p:sp>
        <p:nvSpPr>
          <p:cNvPr id="160" name="ZoneTexte 159"/>
          <p:cNvSpPr txBox="1"/>
          <p:nvPr/>
        </p:nvSpPr>
        <p:spPr>
          <a:xfrm>
            <a:off x="1927781" y="4070691"/>
            <a:ext cx="533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</a:t>
            </a:r>
            <a:r>
              <a:rPr lang="fr-FR" dirty="0" smtClean="0"/>
              <a:t>ite</a:t>
            </a:r>
            <a:endParaRPr lang="fr-FR" dirty="0"/>
          </a:p>
        </p:txBody>
      </p:sp>
      <p:sp>
        <p:nvSpPr>
          <p:cNvPr id="161" name="ZoneTexte 160"/>
          <p:cNvSpPr txBox="1"/>
          <p:nvPr/>
        </p:nvSpPr>
        <p:spPr>
          <a:xfrm>
            <a:off x="2859792" y="5061485"/>
            <a:ext cx="743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Photo</a:t>
            </a:r>
            <a:endParaRPr lang="fr-FR" dirty="0"/>
          </a:p>
        </p:txBody>
      </p:sp>
      <p:sp>
        <p:nvSpPr>
          <p:cNvPr id="163" name="ZoneTexte 162"/>
          <p:cNvSpPr txBox="1"/>
          <p:nvPr/>
        </p:nvSpPr>
        <p:spPr>
          <a:xfrm>
            <a:off x="3682352" y="5084382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o/n</a:t>
            </a:r>
            <a:endParaRPr lang="fr-FR" dirty="0"/>
          </a:p>
        </p:txBody>
      </p:sp>
      <p:sp>
        <p:nvSpPr>
          <p:cNvPr id="164" name="ZoneTexte 163"/>
          <p:cNvSpPr txBox="1"/>
          <p:nvPr/>
        </p:nvSpPr>
        <p:spPr>
          <a:xfrm>
            <a:off x="5192983" y="4440023"/>
            <a:ext cx="166462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smtClean="0"/>
              <a:t>Login</a:t>
            </a:r>
          </a:p>
          <a:p>
            <a:pPr algn="ctr"/>
            <a:r>
              <a:rPr lang="fr-FR" dirty="0" err="1" smtClean="0"/>
              <a:t>mdp</a:t>
            </a:r>
            <a:endParaRPr lang="fr-FR" dirty="0" smtClean="0"/>
          </a:p>
          <a:p>
            <a:pPr algn="ctr"/>
            <a:r>
              <a:rPr lang="fr-FR" dirty="0" smtClean="0"/>
              <a:t>Photos</a:t>
            </a:r>
          </a:p>
          <a:p>
            <a:pPr algn="ctr"/>
            <a:r>
              <a:rPr lang="fr-FR" dirty="0" smtClean="0"/>
              <a:t>Poids du réseau</a:t>
            </a:r>
            <a:endParaRPr lang="fr-FR" dirty="0"/>
          </a:p>
        </p:txBody>
      </p:sp>
      <p:sp>
        <p:nvSpPr>
          <p:cNvPr id="167" name="ZoneTexte 166"/>
          <p:cNvSpPr txBox="1"/>
          <p:nvPr/>
        </p:nvSpPr>
        <p:spPr>
          <a:xfrm>
            <a:off x="9191222" y="5003824"/>
            <a:ext cx="833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Photos</a:t>
            </a:r>
            <a:endParaRPr lang="fr-FR" dirty="0"/>
          </a:p>
        </p:txBody>
      </p:sp>
      <p:sp>
        <p:nvSpPr>
          <p:cNvPr id="168" name="ZoneTexte 167"/>
          <p:cNvSpPr txBox="1"/>
          <p:nvPr/>
        </p:nvSpPr>
        <p:spPr>
          <a:xfrm>
            <a:off x="9607843" y="4202908"/>
            <a:ext cx="1205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Login/</a:t>
            </a:r>
            <a:r>
              <a:rPr lang="fr-FR" dirty="0" err="1" smtClean="0"/>
              <a:t>mdp</a:t>
            </a:r>
            <a:endParaRPr lang="fr-FR" dirty="0"/>
          </a:p>
        </p:txBody>
      </p:sp>
      <p:cxnSp>
        <p:nvCxnSpPr>
          <p:cNvPr id="169" name="Connecteur droit avec flèche 168"/>
          <p:cNvCxnSpPr>
            <a:stCxn id="15" idx="3"/>
          </p:cNvCxnSpPr>
          <p:nvPr/>
        </p:nvCxnSpPr>
        <p:spPr>
          <a:xfrm flipV="1">
            <a:off x="9069124" y="5296524"/>
            <a:ext cx="986678" cy="642672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9638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3BD9C2"/>
            </a:gs>
            <a:gs pos="59000">
              <a:srgbClr val="6DB0DD"/>
            </a:gs>
            <a:gs pos="94000">
              <a:srgbClr val="9657DB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1291777" y="2284226"/>
            <a:ext cx="958467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0" b="1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Interface utilisateur</a:t>
            </a:r>
            <a:endParaRPr lang="fr-FR" sz="8000" b="1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3935" y="0"/>
            <a:ext cx="2060361" cy="2060361"/>
          </a:xfrm>
          <a:prstGeom prst="rect">
            <a:avLst/>
          </a:prstGeom>
        </p:spPr>
      </p:pic>
      <p:sp>
        <p:nvSpPr>
          <p:cNvPr id="9" name="ZoneTexte 8"/>
          <p:cNvSpPr txBox="1"/>
          <p:nvPr/>
        </p:nvSpPr>
        <p:spPr>
          <a:xfrm>
            <a:off x="961559" y="4654712"/>
            <a:ext cx="102451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u="sng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Objectif</a:t>
            </a:r>
            <a:r>
              <a:rPr lang="fr-FR" sz="3600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 : rendre la connexion aux sites très simple</a:t>
            </a:r>
            <a:endParaRPr lang="fr-FR" sz="3600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5934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e libre 3"/>
          <p:cNvSpPr/>
          <p:nvPr/>
        </p:nvSpPr>
        <p:spPr>
          <a:xfrm>
            <a:off x="-1" y="-9427"/>
            <a:ext cx="12198285" cy="1753386"/>
          </a:xfrm>
          <a:custGeom>
            <a:avLst/>
            <a:gdLst>
              <a:gd name="connsiteX0" fmla="*/ 0 w 12207712"/>
              <a:gd name="connsiteY0" fmla="*/ 0 h 1706252"/>
              <a:gd name="connsiteX1" fmla="*/ 12207712 w 12207712"/>
              <a:gd name="connsiteY1" fmla="*/ 0 h 1706252"/>
              <a:gd name="connsiteX2" fmla="*/ 12198285 w 12207712"/>
              <a:gd name="connsiteY2" fmla="*/ 688157 h 1706252"/>
              <a:gd name="connsiteX3" fmla="*/ 9427 w 12207712"/>
              <a:gd name="connsiteY3" fmla="*/ 1706252 h 1706252"/>
              <a:gd name="connsiteX4" fmla="*/ 0 w 12207712"/>
              <a:gd name="connsiteY4" fmla="*/ 0 h 1706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7712" h="1706252">
                <a:moveTo>
                  <a:pt x="0" y="0"/>
                </a:moveTo>
                <a:lnTo>
                  <a:pt x="12207712" y="0"/>
                </a:lnTo>
                <a:lnTo>
                  <a:pt x="12198285" y="688157"/>
                </a:lnTo>
                <a:lnTo>
                  <a:pt x="9427" y="1706252"/>
                </a:lnTo>
                <a:cubicBezTo>
                  <a:pt x="6285" y="1143786"/>
                  <a:pt x="3142" y="581320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59000">
                <a:srgbClr val="6DB0DD"/>
              </a:gs>
              <a:gs pos="94000">
                <a:srgbClr val="9657DB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Forme libre 4"/>
          <p:cNvSpPr/>
          <p:nvPr/>
        </p:nvSpPr>
        <p:spPr>
          <a:xfrm>
            <a:off x="10109508" y="6438507"/>
            <a:ext cx="2088777" cy="419493"/>
          </a:xfrm>
          <a:custGeom>
            <a:avLst/>
            <a:gdLst>
              <a:gd name="connsiteX0" fmla="*/ 0 w 2088777"/>
              <a:gd name="connsiteY0" fmla="*/ 573741 h 573741"/>
              <a:gd name="connsiteX1" fmla="*/ 2088777 w 2088777"/>
              <a:gd name="connsiteY1" fmla="*/ 573741 h 573741"/>
              <a:gd name="connsiteX2" fmla="*/ 2088777 w 2088777"/>
              <a:gd name="connsiteY2" fmla="*/ 0 h 573741"/>
              <a:gd name="connsiteX3" fmla="*/ 0 w 2088777"/>
              <a:gd name="connsiteY3" fmla="*/ 573741 h 573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8777" h="573741">
                <a:moveTo>
                  <a:pt x="0" y="573741"/>
                </a:moveTo>
                <a:lnTo>
                  <a:pt x="2088777" y="573741"/>
                </a:lnTo>
                <a:lnTo>
                  <a:pt x="2088777" y="0"/>
                </a:lnTo>
                <a:lnTo>
                  <a:pt x="0" y="573741"/>
                </a:ln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75000">
                <a:srgbClr val="6DB0DD"/>
              </a:gs>
              <a:gs pos="100000">
                <a:srgbClr val="BD85E3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Titre 1"/>
          <p:cNvSpPr>
            <a:spLocks noGrp="1"/>
          </p:cNvSpPr>
          <p:nvPr>
            <p:ph type="title"/>
          </p:nvPr>
        </p:nvSpPr>
        <p:spPr>
          <a:xfrm>
            <a:off x="160256" y="75414"/>
            <a:ext cx="10515600" cy="1325563"/>
          </a:xfrm>
          <a:noFill/>
        </p:spPr>
        <p:txBody>
          <a:bodyPr/>
          <a:lstStyle/>
          <a:p>
            <a:r>
              <a:rPr lang="fr-FR" dirty="0">
                <a:solidFill>
                  <a:schemeClr val="bg1"/>
                </a:solidFill>
                <a:latin typeface="Product Sans" panose="020B0403030502040203" pitchFamily="34" charset="0"/>
              </a:rPr>
              <a:t>I</a:t>
            </a:r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nterface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11856720" y="6488668"/>
            <a:ext cx="294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1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3792997" y="2013112"/>
            <a:ext cx="4612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Objectif : rendre la connexion aux sites ultra </a:t>
            </a:r>
            <a:r>
              <a:rPr lang="fr-FR" dirty="0" err="1" smtClean="0"/>
              <a:t>izy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69906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1005</TotalTime>
  <Words>915</Words>
  <Application>Microsoft Office PowerPoint</Application>
  <PresentationFormat>Grand écran</PresentationFormat>
  <Paragraphs>432</Paragraphs>
  <Slides>43</Slides>
  <Notes>0</Notes>
  <HiddenSlides>6</HiddenSlides>
  <MMClips>2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43</vt:i4>
      </vt:variant>
    </vt:vector>
  </HeadingPairs>
  <TitlesOfParts>
    <vt:vector size="52" baseType="lpstr">
      <vt:lpstr>Arial</vt:lpstr>
      <vt:lpstr>Avenir Heavy</vt:lpstr>
      <vt:lpstr>Calibri</vt:lpstr>
      <vt:lpstr>Calibri Light</vt:lpstr>
      <vt:lpstr>Cambria Math</vt:lpstr>
      <vt:lpstr>Mangal</vt:lpstr>
      <vt:lpstr>Product Sans</vt:lpstr>
      <vt:lpstr>Wingdings</vt:lpstr>
      <vt:lpstr>Thème Office</vt:lpstr>
      <vt:lpstr>Présentation PowerPoint</vt:lpstr>
      <vt:lpstr>Animation</vt:lpstr>
      <vt:lpstr>Architecture</vt:lpstr>
      <vt:lpstr>Architecture</vt:lpstr>
      <vt:lpstr>Architecture</vt:lpstr>
      <vt:lpstr>GPI</vt:lpstr>
      <vt:lpstr>Répartition technique</vt:lpstr>
      <vt:lpstr>Présentation PowerPoint</vt:lpstr>
      <vt:lpstr>Interface</vt:lpstr>
      <vt:lpstr>Choix techniques</vt:lpstr>
      <vt:lpstr>Intégration de l’IHM</vt:lpstr>
      <vt:lpstr>IHM : Connexion via le client</vt:lpstr>
      <vt:lpstr>Bilan avancement</vt:lpstr>
      <vt:lpstr>Présentation PowerPoint</vt:lpstr>
      <vt:lpstr>PLAN PARTIE IA</vt:lpstr>
      <vt:lpstr>Intégration de la reconnaissance</vt:lpstr>
      <vt:lpstr>Reconnaissance </vt:lpstr>
      <vt:lpstr>Intégration de la collecte de données</vt:lpstr>
      <vt:lpstr>Protocole de collecte</vt:lpstr>
      <vt:lpstr>Augmentation d’image</vt:lpstr>
      <vt:lpstr>Protocole de collecte</vt:lpstr>
      <vt:lpstr>Détails base de données</vt:lpstr>
      <vt:lpstr>Intégration de la collecte de données</vt:lpstr>
      <vt:lpstr>Solution 1 : régression logistique</vt:lpstr>
      <vt:lpstr>Solution 2 : Perceptron multicouches</vt:lpstr>
      <vt:lpstr>Solution 2 : Perceptron multicouches </vt:lpstr>
      <vt:lpstr>Reconnaissance : multi-perceptron</vt:lpstr>
      <vt:lpstr>Reconnaissance : multi-perceptron</vt:lpstr>
      <vt:lpstr>Solution 2 : réseau de convolution</vt:lpstr>
      <vt:lpstr>Solution 2 : couche de convolution</vt:lpstr>
      <vt:lpstr>Présentation PowerPoint</vt:lpstr>
      <vt:lpstr>Présentation PowerPoint</vt:lpstr>
      <vt:lpstr>Présentation PowerPoint</vt:lpstr>
      <vt:lpstr>Solution 2 : résultats</vt:lpstr>
      <vt:lpstr>Conclusion reconnaissance</vt:lpstr>
      <vt:lpstr>Présentation PowerPoint</vt:lpstr>
      <vt:lpstr>Sécurité</vt:lpstr>
      <vt:lpstr>Sécurité : Hachage</vt:lpstr>
      <vt:lpstr>Sécurité : Hachage salé</vt:lpstr>
      <vt:lpstr>Sécurité : RSA</vt:lpstr>
      <vt:lpstr>Conclusion</vt:lpstr>
      <vt:lpstr>Reconnaissance </vt:lpstr>
      <vt:lpstr>Présentation PowerPoint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matthieu vilain</dc:creator>
  <cp:lastModifiedBy>matthieu vilain</cp:lastModifiedBy>
  <cp:revision>103</cp:revision>
  <dcterms:created xsi:type="dcterms:W3CDTF">2018-02-07T11:05:20Z</dcterms:created>
  <dcterms:modified xsi:type="dcterms:W3CDTF">2018-03-08T01:31:57Z</dcterms:modified>
</cp:coreProperties>
</file>